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3" r:id="rId2"/>
    <p:sldId id="273" r:id="rId3"/>
    <p:sldId id="257" r:id="rId4"/>
    <p:sldId id="278" r:id="rId5"/>
    <p:sldId id="272" r:id="rId6"/>
    <p:sldId id="269" r:id="rId7"/>
    <p:sldId id="270" r:id="rId8"/>
    <p:sldId id="280" r:id="rId9"/>
    <p:sldId id="259" r:id="rId10"/>
    <p:sldId id="276" r:id="rId11"/>
    <p:sldId id="264" r:id="rId12"/>
    <p:sldId id="262" r:id="rId13"/>
    <p:sldId id="279" r:id="rId14"/>
    <p:sldId id="265" r:id="rId15"/>
    <p:sldId id="266" r:id="rId16"/>
    <p:sldId id="260" r:id="rId17"/>
    <p:sldId id="277"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0" d="100"/>
          <a:sy n="70" d="100"/>
        </p:scale>
        <p:origin x="1056" y="-77"/>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CAA8EE9C-3810-4792-9D5D-2408F1645C23}" type="datetimeFigureOut">
              <a:rPr lang="en-US" smtClean="0"/>
              <a:pPr/>
              <a:t>8/14/2020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D7E8DF-EB03-4845-9179-FBB293004368}"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AA8EE9C-3810-4792-9D5D-2408F1645C23}" type="datetimeFigureOut">
              <a:rPr lang="en-US" smtClean="0"/>
              <a:pPr/>
              <a:t>8/14/2020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D7E8DF-EB03-4845-9179-FBB29300436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AA8EE9C-3810-4792-9D5D-2408F1645C23}" type="datetimeFigureOut">
              <a:rPr lang="en-US" smtClean="0"/>
              <a:pPr/>
              <a:t>8/14/2020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D7E8DF-EB03-4845-9179-FBB29300436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AA8EE9C-3810-4792-9D5D-2408F1645C23}" type="datetimeFigureOut">
              <a:rPr lang="en-US" smtClean="0"/>
              <a:pPr/>
              <a:t>8/14/2020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D7E8DF-EB03-4845-9179-FBB29300436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AA8EE9C-3810-4792-9D5D-2408F1645C23}" type="datetimeFigureOut">
              <a:rPr lang="en-US" smtClean="0"/>
              <a:pPr/>
              <a:t>8/14/2020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D7E8DF-EB03-4845-9179-FBB293004368}"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AA8EE9C-3810-4792-9D5D-2408F1645C23}" type="datetimeFigureOut">
              <a:rPr lang="en-US" smtClean="0"/>
              <a:pPr/>
              <a:t>8/14/2020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0D7E8DF-EB03-4845-9179-FBB293004368}"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AA8EE9C-3810-4792-9D5D-2408F1645C23}" type="datetimeFigureOut">
              <a:rPr lang="en-US" smtClean="0"/>
              <a:pPr/>
              <a:t>8/14/2020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0D7E8DF-EB03-4845-9179-FBB29300436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AA8EE9C-3810-4792-9D5D-2408F1645C23}" type="datetimeFigureOut">
              <a:rPr lang="en-US" smtClean="0"/>
              <a:pPr/>
              <a:t>8/14/2020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0D7E8DF-EB03-4845-9179-FBB29300436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A8EE9C-3810-4792-9D5D-2408F1645C23}" type="datetimeFigureOut">
              <a:rPr lang="en-US" smtClean="0"/>
              <a:pPr/>
              <a:t>8/14/2020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0D7E8DF-EB03-4845-9179-FBB29300436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AA8EE9C-3810-4792-9D5D-2408F1645C23}" type="datetimeFigureOut">
              <a:rPr lang="en-US" smtClean="0"/>
              <a:pPr/>
              <a:t>8/14/2020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0D7E8DF-EB03-4845-9179-FBB29300436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AA8EE9C-3810-4792-9D5D-2408F1645C23}" type="datetimeFigureOut">
              <a:rPr lang="en-US" smtClean="0"/>
              <a:pPr/>
              <a:t>8/14/2020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0D7E8DF-EB03-4845-9179-FBB293004368}"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A8EE9C-3810-4792-9D5D-2408F1645C23}" type="datetimeFigureOut">
              <a:rPr lang="en-US" smtClean="0"/>
              <a:pPr/>
              <a:t>8/14/2020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0D7E8DF-EB03-4845-9179-FBB29300436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7" Type="http://schemas.openxmlformats.org/officeDocument/2006/relationships/image" Target="../media/image33.jp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32.jpg"/><Relationship Id="rId4" Type="http://schemas.openxmlformats.org/officeDocument/2006/relationships/image" Target="../media/image31.jpg"/></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9.jpeg"/><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35.jpeg"/><Relationship Id="rId4" Type="http://schemas.openxmlformats.org/officeDocument/2006/relationships/image" Target="../media/image34.jpeg"/></Relationships>
</file>

<file path=ppt/slides/_rels/slide12.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7.jpeg"/><Relationship Id="rId18" Type="http://schemas.openxmlformats.org/officeDocument/2006/relationships/image" Target="../media/image52.jpeg"/><Relationship Id="rId3" Type="http://schemas.openxmlformats.org/officeDocument/2006/relationships/image" Target="../media/image37.jpeg"/><Relationship Id="rId21" Type="http://schemas.openxmlformats.org/officeDocument/2006/relationships/image" Target="../media/image55.jpeg"/><Relationship Id="rId7" Type="http://schemas.openxmlformats.org/officeDocument/2006/relationships/image" Target="../media/image41.jpeg"/><Relationship Id="rId12" Type="http://schemas.openxmlformats.org/officeDocument/2006/relationships/image" Target="../media/image46.jpeg"/><Relationship Id="rId17" Type="http://schemas.openxmlformats.org/officeDocument/2006/relationships/image" Target="../media/image51.jpeg"/><Relationship Id="rId2" Type="http://schemas.openxmlformats.org/officeDocument/2006/relationships/image" Target="../media/image36.jpeg"/><Relationship Id="rId16" Type="http://schemas.openxmlformats.org/officeDocument/2006/relationships/image" Target="../media/image50.jpeg"/><Relationship Id="rId20" Type="http://schemas.openxmlformats.org/officeDocument/2006/relationships/image" Target="../media/image54.jpeg"/><Relationship Id="rId1" Type="http://schemas.openxmlformats.org/officeDocument/2006/relationships/slideLayout" Target="../slideLayouts/slideLayout2.xml"/><Relationship Id="rId6" Type="http://schemas.openxmlformats.org/officeDocument/2006/relationships/image" Target="../media/image40.jpeg"/><Relationship Id="rId11" Type="http://schemas.openxmlformats.org/officeDocument/2006/relationships/image" Target="../media/image45.jpeg"/><Relationship Id="rId24" Type="http://schemas.openxmlformats.org/officeDocument/2006/relationships/image" Target="../media/image58.jpeg"/><Relationship Id="rId5" Type="http://schemas.openxmlformats.org/officeDocument/2006/relationships/image" Target="../media/image39.png"/><Relationship Id="rId15" Type="http://schemas.openxmlformats.org/officeDocument/2006/relationships/image" Target="../media/image49.jpeg"/><Relationship Id="rId23" Type="http://schemas.openxmlformats.org/officeDocument/2006/relationships/image" Target="../media/image57.jpeg"/><Relationship Id="rId10" Type="http://schemas.openxmlformats.org/officeDocument/2006/relationships/image" Target="../media/image44.jpeg"/><Relationship Id="rId19" Type="http://schemas.openxmlformats.org/officeDocument/2006/relationships/image" Target="../media/image53.jpeg"/><Relationship Id="rId4" Type="http://schemas.openxmlformats.org/officeDocument/2006/relationships/image" Target="../media/image38.png"/><Relationship Id="rId9" Type="http://schemas.openxmlformats.org/officeDocument/2006/relationships/image" Target="../media/image43.png"/><Relationship Id="rId14" Type="http://schemas.openxmlformats.org/officeDocument/2006/relationships/image" Target="../media/image48.jpeg"/><Relationship Id="rId22" Type="http://schemas.openxmlformats.org/officeDocument/2006/relationships/image" Target="../media/image56.jpeg"/></Relationships>
</file>

<file path=ppt/slides/_rels/slide13.xml.rels><?xml version="1.0" encoding="UTF-8" standalone="yes"?>
<Relationships xmlns="http://schemas.openxmlformats.org/package/2006/relationships"><Relationship Id="rId8" Type="http://schemas.openxmlformats.org/officeDocument/2006/relationships/image" Target="../media/image64.jpeg"/><Relationship Id="rId13" Type="http://schemas.openxmlformats.org/officeDocument/2006/relationships/hyperlink" Target="http://avid.force.com/pkb/articles/en_US/Compatibility/What-are-the-system-requirements-for-Pro-Tools-with-S6L" TargetMode="External"/><Relationship Id="rId18" Type="http://schemas.openxmlformats.org/officeDocument/2006/relationships/image" Target="../media/image71.jpeg"/><Relationship Id="rId3" Type="http://schemas.openxmlformats.org/officeDocument/2006/relationships/image" Target="../media/image59.jpeg"/><Relationship Id="rId7" Type="http://schemas.openxmlformats.org/officeDocument/2006/relationships/image" Target="../media/image63.png"/><Relationship Id="rId12" Type="http://schemas.openxmlformats.org/officeDocument/2006/relationships/image" Target="../media/image68.png"/><Relationship Id="rId17" Type="http://schemas.openxmlformats.org/officeDocument/2006/relationships/image" Target="../media/image70.png"/><Relationship Id="rId2" Type="http://schemas.openxmlformats.org/officeDocument/2006/relationships/hyperlink" Target="http://www.avid.com/products/venue-onstage?promo_id=VENUES6LSystem,productteaser,FreeApp,12292017&amp;promo_name=FreeApp&amp;promo_position=productteaser" TargetMode="External"/><Relationship Id="rId16" Type="http://schemas.openxmlformats.org/officeDocument/2006/relationships/image" Target="../media/image69.jpeg"/><Relationship Id="rId1" Type="http://schemas.openxmlformats.org/officeDocument/2006/relationships/slideLayout" Target="../slideLayouts/slideLayout2.xml"/><Relationship Id="rId6" Type="http://schemas.openxmlformats.org/officeDocument/2006/relationships/image" Target="../media/image62.png"/><Relationship Id="rId11" Type="http://schemas.openxmlformats.org/officeDocument/2006/relationships/image" Target="../media/image67.jpeg"/><Relationship Id="rId5" Type="http://schemas.openxmlformats.org/officeDocument/2006/relationships/image" Target="../media/image61.png"/><Relationship Id="rId15" Type="http://schemas.openxmlformats.org/officeDocument/2006/relationships/hyperlink" Target="http://avid.force.com/pkb/articles/Compatibility/What-are-the-system-requirements-for-Pro-Tools-with-S6L" TargetMode="External"/><Relationship Id="rId10" Type="http://schemas.openxmlformats.org/officeDocument/2006/relationships/image" Target="../media/image66.png"/><Relationship Id="rId19" Type="http://schemas.openxmlformats.org/officeDocument/2006/relationships/image" Target="../media/image72.jpeg"/><Relationship Id="rId4" Type="http://schemas.openxmlformats.org/officeDocument/2006/relationships/image" Target="../media/image60.png"/><Relationship Id="rId9" Type="http://schemas.openxmlformats.org/officeDocument/2006/relationships/image" Target="../media/image65.jpeg"/><Relationship Id="rId14" Type="http://schemas.openxmlformats.org/officeDocument/2006/relationships/image" Target="../media/image2.png"/></Relationships>
</file>

<file path=ppt/slides/_rels/slide14.xml.rels><?xml version="1.0" encoding="UTF-8" standalone="yes"?>
<Relationships xmlns="http://schemas.openxmlformats.org/package/2006/relationships"><Relationship Id="rId8" Type="http://schemas.openxmlformats.org/officeDocument/2006/relationships/image" Target="../media/image79.jpeg"/><Relationship Id="rId13" Type="http://schemas.openxmlformats.org/officeDocument/2006/relationships/image" Target="../media/image84.png"/><Relationship Id="rId18" Type="http://schemas.openxmlformats.org/officeDocument/2006/relationships/image" Target="../media/image88.jpeg"/><Relationship Id="rId3" Type="http://schemas.openxmlformats.org/officeDocument/2006/relationships/image" Target="../media/image74.jpeg"/><Relationship Id="rId21" Type="http://schemas.openxmlformats.org/officeDocument/2006/relationships/image" Target="../media/image59.jpeg"/><Relationship Id="rId7" Type="http://schemas.openxmlformats.org/officeDocument/2006/relationships/image" Target="../media/image78.jpeg"/><Relationship Id="rId12" Type="http://schemas.openxmlformats.org/officeDocument/2006/relationships/image" Target="../media/image83.jpeg"/><Relationship Id="rId17" Type="http://schemas.openxmlformats.org/officeDocument/2006/relationships/image" Target="../media/image15.png"/><Relationship Id="rId2" Type="http://schemas.openxmlformats.org/officeDocument/2006/relationships/image" Target="../media/image73.jpeg"/><Relationship Id="rId16" Type="http://schemas.openxmlformats.org/officeDocument/2006/relationships/image" Target="../media/image87.jpeg"/><Relationship Id="rId20" Type="http://schemas.openxmlformats.org/officeDocument/2006/relationships/hyperlink" Target="http://www.avid.com/products/venue-onstage?promo_id=VENUES6LSystem,productteaser,FreeApp,12292017&amp;promo_name=FreeApp&amp;promo_position=productteaser" TargetMode="External"/><Relationship Id="rId1" Type="http://schemas.openxmlformats.org/officeDocument/2006/relationships/slideLayout" Target="../slideLayouts/slideLayout2.xml"/><Relationship Id="rId6" Type="http://schemas.openxmlformats.org/officeDocument/2006/relationships/image" Target="../media/image77.png"/><Relationship Id="rId11" Type="http://schemas.openxmlformats.org/officeDocument/2006/relationships/image" Target="../media/image82.jpeg"/><Relationship Id="rId5" Type="http://schemas.openxmlformats.org/officeDocument/2006/relationships/image" Target="../media/image76.png"/><Relationship Id="rId15" Type="http://schemas.openxmlformats.org/officeDocument/2006/relationships/image" Target="../media/image86.jpeg"/><Relationship Id="rId10" Type="http://schemas.openxmlformats.org/officeDocument/2006/relationships/image" Target="../media/image81.jpeg"/><Relationship Id="rId19" Type="http://schemas.openxmlformats.org/officeDocument/2006/relationships/image" Target="../media/image89.jpeg"/><Relationship Id="rId4" Type="http://schemas.openxmlformats.org/officeDocument/2006/relationships/image" Target="../media/image75.jpeg"/><Relationship Id="rId9" Type="http://schemas.openxmlformats.org/officeDocument/2006/relationships/image" Target="../media/image80.jpeg"/><Relationship Id="rId14" Type="http://schemas.openxmlformats.org/officeDocument/2006/relationships/image" Target="../media/image85.jpeg"/></Relationships>
</file>

<file path=ppt/slides/_rels/slide15.xml.rels><?xml version="1.0" encoding="UTF-8" standalone="yes"?>
<Relationships xmlns="http://schemas.openxmlformats.org/package/2006/relationships"><Relationship Id="rId8" Type="http://schemas.openxmlformats.org/officeDocument/2006/relationships/image" Target="../media/image96.jpeg"/><Relationship Id="rId13" Type="http://schemas.openxmlformats.org/officeDocument/2006/relationships/image" Target="../media/image100.png"/><Relationship Id="rId3" Type="http://schemas.openxmlformats.org/officeDocument/2006/relationships/image" Target="../media/image91.jpeg"/><Relationship Id="rId7" Type="http://schemas.openxmlformats.org/officeDocument/2006/relationships/image" Target="../media/image95.png"/><Relationship Id="rId12" Type="http://schemas.openxmlformats.org/officeDocument/2006/relationships/image" Target="../media/image99.png"/><Relationship Id="rId2" Type="http://schemas.openxmlformats.org/officeDocument/2006/relationships/image" Target="../media/image90.jpeg"/><Relationship Id="rId1" Type="http://schemas.openxmlformats.org/officeDocument/2006/relationships/slideLayout" Target="../slideLayouts/slideLayout2.xml"/><Relationship Id="rId6" Type="http://schemas.openxmlformats.org/officeDocument/2006/relationships/image" Target="../media/image94.png"/><Relationship Id="rId11" Type="http://schemas.openxmlformats.org/officeDocument/2006/relationships/image" Target="../media/image22.png"/><Relationship Id="rId5" Type="http://schemas.openxmlformats.org/officeDocument/2006/relationships/image" Target="../media/image93.png"/><Relationship Id="rId15" Type="http://schemas.openxmlformats.org/officeDocument/2006/relationships/image" Target="../media/image102.png"/><Relationship Id="rId10" Type="http://schemas.openxmlformats.org/officeDocument/2006/relationships/image" Target="../media/image98.jpeg"/><Relationship Id="rId4" Type="http://schemas.openxmlformats.org/officeDocument/2006/relationships/image" Target="../media/image92.jpeg"/><Relationship Id="rId9" Type="http://schemas.openxmlformats.org/officeDocument/2006/relationships/image" Target="../media/image97.png"/><Relationship Id="rId14" Type="http://schemas.openxmlformats.org/officeDocument/2006/relationships/image" Target="../media/image10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hyperlink" Target="http://avid.force.com/pkb/articles/en_US/Compatibility/What-are-the-system-requirements-for-Pro-Tools-with-S6L" TargetMode="External"/><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3.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jpeg"/><Relationship Id="rId2" Type="http://schemas.openxmlformats.org/officeDocument/2006/relationships/image" Target="../media/image7.jpeg"/><Relationship Id="rId1" Type="http://schemas.openxmlformats.org/officeDocument/2006/relationships/slideLayout" Target="../slideLayouts/slideLayout3.xml"/><Relationship Id="rId6" Type="http://schemas.openxmlformats.org/officeDocument/2006/relationships/image" Target="../media/image2.png"/><Relationship Id="rId5" Type="http://schemas.openxmlformats.org/officeDocument/2006/relationships/hyperlink" Target="http://avid.force.com/pkb/articles/en_US/Compatibility/What-are-the-system-requirements-for-Pro-Tools-with-S6L" TargetMode="External"/><Relationship Id="rId4" Type="http://schemas.openxmlformats.org/officeDocument/2006/relationships/image" Target="../media/image8.jpg"/><Relationship Id="rId9" Type="http://schemas.openxmlformats.org/officeDocument/2006/relationships/image" Target="../media/image9.jpeg"/></Relationships>
</file>

<file path=ppt/slides/_rels/slide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3.jpeg"/><Relationship Id="rId7" Type="http://schemas.openxmlformats.org/officeDocument/2006/relationships/hyperlink" Target="http://avid.force.com/pkb/articles/en_US/Compatibility/What-are-the-system-requirements-for-Pro-Tools-with-S6L" TargetMode="External"/><Relationship Id="rId2" Type="http://schemas.openxmlformats.org/officeDocument/2006/relationships/image" Target="../media/image1.png"/><Relationship Id="rId1" Type="http://schemas.openxmlformats.org/officeDocument/2006/relationships/slideLayout" Target="../slideLayouts/slideLayout3.xml"/><Relationship Id="rId6" Type="http://schemas.openxmlformats.org/officeDocument/2006/relationships/image" Target="../media/image12.emf"/><Relationship Id="rId5" Type="http://schemas.openxmlformats.org/officeDocument/2006/relationships/image" Target="../media/image11.emf"/><Relationship Id="rId10" Type="http://schemas.openxmlformats.org/officeDocument/2006/relationships/image" Target="../media/image6.png"/><Relationship Id="rId4" Type="http://schemas.openxmlformats.org/officeDocument/2006/relationships/image" Target="../media/image10.jpeg"/><Relationship Id="rId9" Type="http://schemas.openxmlformats.org/officeDocument/2006/relationships/image" Target="../media/image5.png"/></Relationships>
</file>

<file path=ppt/slides/_rels/slide6.xml.rels><?xml version="1.0" encoding="UTF-8" standalone="yes"?>
<Relationships xmlns="http://schemas.openxmlformats.org/package/2006/relationships"><Relationship Id="rId8" Type="http://schemas.openxmlformats.org/officeDocument/2006/relationships/hyperlink" Target="http://www.avid.com/products/madi192-madi-option-card" TargetMode="External"/><Relationship Id="rId13" Type="http://schemas.openxmlformats.org/officeDocument/2006/relationships/hyperlink" Target="http://avid.force.com/pkb/articles/en_US/Compatibility/What-are-the-system-requirements-for-Pro-Tools-with-S6L" TargetMode="External"/><Relationship Id="rId3" Type="http://schemas.openxmlformats.org/officeDocument/2006/relationships/image" Target="../media/image13.png"/><Relationship Id="rId7" Type="http://schemas.openxmlformats.org/officeDocument/2006/relationships/image" Target="../media/image9.jpeg"/><Relationship Id="rId12" Type="http://schemas.openxmlformats.org/officeDocument/2006/relationships/image" Target="../media/image19.jpe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image" Target="../media/image16.png"/><Relationship Id="rId11" Type="http://schemas.openxmlformats.org/officeDocument/2006/relationships/image" Target="../media/image18.jpeg"/><Relationship Id="rId5" Type="http://schemas.openxmlformats.org/officeDocument/2006/relationships/image" Target="../media/image15.png"/><Relationship Id="rId15" Type="http://schemas.openxmlformats.org/officeDocument/2006/relationships/image" Target="../media/image6.png"/><Relationship Id="rId10" Type="http://schemas.openxmlformats.org/officeDocument/2006/relationships/hyperlink" Target="http://www.avid.com/products/wsg-hd-waves-soundgrid-option-card" TargetMode="External"/><Relationship Id="rId4" Type="http://schemas.openxmlformats.org/officeDocument/2006/relationships/image" Target="../media/image14.png"/><Relationship Id="rId9" Type="http://schemas.openxmlformats.org/officeDocument/2006/relationships/image" Target="../media/image17.emf"/><Relationship Id="rId14" Type="http://schemas.openxmlformats.org/officeDocument/2006/relationships/image" Target="../media/image2.png"/></Relationships>
</file>

<file path=ppt/slides/_rels/slide7.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18.jpeg"/><Relationship Id="rId3" Type="http://schemas.openxmlformats.org/officeDocument/2006/relationships/image" Target="../media/image13.png"/><Relationship Id="rId7" Type="http://schemas.openxmlformats.org/officeDocument/2006/relationships/image" Target="../media/image15.png"/><Relationship Id="rId12" Type="http://schemas.openxmlformats.org/officeDocument/2006/relationships/hyperlink" Target="http://www.avid.com/products/wsg-hd-waves-soundgrid-option-card" TargetMode="External"/><Relationship Id="rId2" Type="http://schemas.openxmlformats.org/officeDocument/2006/relationships/image" Target="../media/image20.jpeg"/><Relationship Id="rId1" Type="http://schemas.openxmlformats.org/officeDocument/2006/relationships/slideLayout" Target="../slideLayouts/slideLayout1.xml"/><Relationship Id="rId6" Type="http://schemas.openxmlformats.org/officeDocument/2006/relationships/image" Target="../media/image2.png"/><Relationship Id="rId11" Type="http://schemas.openxmlformats.org/officeDocument/2006/relationships/image" Target="../media/image17.emf"/><Relationship Id="rId5" Type="http://schemas.openxmlformats.org/officeDocument/2006/relationships/hyperlink" Target="http://avid.force.com/pkb/articles/en_US/Compatibility/What-are-the-system-requirements-for-Pro-Tools-with-S6L" TargetMode="External"/><Relationship Id="rId15" Type="http://schemas.openxmlformats.org/officeDocument/2006/relationships/image" Target="../media/image6.png"/><Relationship Id="rId10" Type="http://schemas.openxmlformats.org/officeDocument/2006/relationships/hyperlink" Target="http://www.avid.com/products/madi192-madi-option-card" TargetMode="External"/><Relationship Id="rId4" Type="http://schemas.openxmlformats.org/officeDocument/2006/relationships/image" Target="../media/image3.jpeg"/><Relationship Id="rId9" Type="http://schemas.openxmlformats.org/officeDocument/2006/relationships/image" Target="../media/image9.jpeg"/><Relationship Id="rId14" Type="http://schemas.openxmlformats.org/officeDocument/2006/relationships/image" Target="../media/image19.jpeg"/></Relationships>
</file>

<file path=ppt/slides/_rels/slide8.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20.jpeg"/><Relationship Id="rId7" Type="http://schemas.openxmlformats.org/officeDocument/2006/relationships/image" Target="../media/image16.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jpeg"/><Relationship Id="rId4" Type="http://schemas.openxmlformats.org/officeDocument/2006/relationships/image" Target="../media/image19.jpeg"/></Relationships>
</file>

<file path=ppt/slides/_rels/slide9.xml.rels><?xml version="1.0" encoding="UTF-8" standalone="yes"?>
<Relationships xmlns="http://schemas.openxmlformats.org/package/2006/relationships"><Relationship Id="rId8" Type="http://schemas.openxmlformats.org/officeDocument/2006/relationships/image" Target="../media/image11.emf"/><Relationship Id="rId13" Type="http://schemas.openxmlformats.org/officeDocument/2006/relationships/hyperlink" Target="http://www.avid.com/products/madi192-madi-option-card" TargetMode="External"/><Relationship Id="rId18" Type="http://schemas.openxmlformats.org/officeDocument/2006/relationships/image" Target="../media/image27.png"/><Relationship Id="rId3" Type="http://schemas.openxmlformats.org/officeDocument/2006/relationships/image" Target="../media/image1.png"/><Relationship Id="rId21" Type="http://schemas.openxmlformats.org/officeDocument/2006/relationships/image" Target="../media/image28.jpeg"/><Relationship Id="rId7" Type="http://schemas.openxmlformats.org/officeDocument/2006/relationships/image" Target="../media/image25.emf"/><Relationship Id="rId12" Type="http://schemas.openxmlformats.org/officeDocument/2006/relationships/image" Target="../media/image18.jpeg"/><Relationship Id="rId17" Type="http://schemas.openxmlformats.org/officeDocument/2006/relationships/hyperlink" Target="http://www.avid.com/products/dnt-192-dante-option-card" TargetMode="External"/><Relationship Id="rId2" Type="http://schemas.openxmlformats.org/officeDocument/2006/relationships/image" Target="../media/image13.png"/><Relationship Id="rId16" Type="http://schemas.openxmlformats.org/officeDocument/2006/relationships/image" Target="../media/image26.png"/><Relationship Id="rId20" Type="http://schemas.openxmlformats.org/officeDocument/2006/relationships/image" Target="../media/image20.jpeg"/><Relationship Id="rId1" Type="http://schemas.openxmlformats.org/officeDocument/2006/relationships/slideLayout" Target="../slideLayouts/slideLayout2.xml"/><Relationship Id="rId6" Type="http://schemas.openxmlformats.org/officeDocument/2006/relationships/image" Target="../media/image24.emf"/><Relationship Id="rId11" Type="http://schemas.openxmlformats.org/officeDocument/2006/relationships/hyperlink" Target="http://www.avid.com/products/wsg-hd-waves-soundgrid-option-card" TargetMode="External"/><Relationship Id="rId5" Type="http://schemas.openxmlformats.org/officeDocument/2006/relationships/image" Target="../media/image23.jpeg"/><Relationship Id="rId15" Type="http://schemas.openxmlformats.org/officeDocument/2006/relationships/image" Target="../media/image9.jpeg"/><Relationship Id="rId23" Type="http://schemas.openxmlformats.org/officeDocument/2006/relationships/image" Target="../media/image30.jpeg"/><Relationship Id="rId10" Type="http://schemas.openxmlformats.org/officeDocument/2006/relationships/image" Target="../media/image16.png"/><Relationship Id="rId19" Type="http://schemas.openxmlformats.org/officeDocument/2006/relationships/image" Target="../media/image14.png"/><Relationship Id="rId4" Type="http://schemas.openxmlformats.org/officeDocument/2006/relationships/image" Target="../media/image5.png"/><Relationship Id="rId9" Type="http://schemas.openxmlformats.org/officeDocument/2006/relationships/image" Target="../media/image12.emf"/><Relationship Id="rId14" Type="http://schemas.openxmlformats.org/officeDocument/2006/relationships/image" Target="../media/image17.emf"/><Relationship Id="rId22" Type="http://schemas.openxmlformats.org/officeDocument/2006/relationships/image" Target="../media/image2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r>
              <a:rPr lang="en-US" dirty="0"/>
              <a:t>S6L System </a:t>
            </a:r>
            <a:r>
              <a:rPr lang="en-US" dirty="0" err="1"/>
              <a:t>Configurator</a:t>
            </a:r>
            <a:endParaRPr lang="en-US" dirty="0">
              <a:solidFill>
                <a:srgbClr val="FF0000"/>
              </a:solidFill>
            </a:endParaRPr>
          </a:p>
        </p:txBody>
      </p:sp>
      <p:sp>
        <p:nvSpPr>
          <p:cNvPr id="10" name="TextBox 9"/>
          <p:cNvSpPr txBox="1"/>
          <p:nvPr/>
        </p:nvSpPr>
        <p:spPr>
          <a:xfrm>
            <a:off x="1523999" y="1295400"/>
            <a:ext cx="7315201" cy="553998"/>
          </a:xfrm>
          <a:prstGeom prst="rect">
            <a:avLst/>
          </a:prstGeom>
          <a:noFill/>
        </p:spPr>
        <p:txBody>
          <a:bodyPr wrap="square" rtlCol="0">
            <a:spAutoFit/>
          </a:bodyPr>
          <a:lstStyle/>
          <a:p>
            <a:r>
              <a:rPr lang="en-US" sz="1000" dirty="0"/>
              <a:t>S6L systems support a maximum of 6 (six) I/O units per AVB network ring. </a:t>
            </a:r>
          </a:p>
          <a:p>
            <a:r>
              <a:rPr lang="en-US" sz="1000" dirty="0"/>
              <a:t>When the maximum number of I/O units are installed, S6L systems can be configured for a maximum of 192 analog or digital inputs and 112 analog or digital outputs. </a:t>
            </a:r>
          </a:p>
        </p:txBody>
      </p:sp>
      <p:sp>
        <p:nvSpPr>
          <p:cNvPr id="11" name="TextBox 10"/>
          <p:cNvSpPr txBox="1"/>
          <p:nvPr/>
        </p:nvSpPr>
        <p:spPr>
          <a:xfrm>
            <a:off x="454213" y="1295400"/>
            <a:ext cx="1082540" cy="276999"/>
          </a:xfrm>
          <a:prstGeom prst="rect">
            <a:avLst/>
          </a:prstGeom>
          <a:noFill/>
        </p:spPr>
        <p:txBody>
          <a:bodyPr wrap="none" rtlCol="0">
            <a:spAutoFit/>
          </a:bodyPr>
          <a:lstStyle/>
          <a:p>
            <a:pPr algn="r"/>
            <a:r>
              <a:rPr lang="en-US" sz="1200" b="1" dirty="0"/>
              <a:t>Maximum I/O</a:t>
            </a:r>
          </a:p>
        </p:txBody>
      </p:sp>
      <p:sp>
        <p:nvSpPr>
          <p:cNvPr id="12" name="TextBox 11"/>
          <p:cNvSpPr txBox="1"/>
          <p:nvPr/>
        </p:nvSpPr>
        <p:spPr>
          <a:xfrm>
            <a:off x="76200" y="1800726"/>
            <a:ext cx="1447800" cy="276999"/>
          </a:xfrm>
          <a:prstGeom prst="rect">
            <a:avLst/>
          </a:prstGeom>
          <a:noFill/>
        </p:spPr>
        <p:txBody>
          <a:bodyPr wrap="square" rtlCol="0">
            <a:spAutoFit/>
          </a:bodyPr>
          <a:lstStyle/>
          <a:p>
            <a:pPr algn="r"/>
            <a:r>
              <a:rPr lang="en-US" sz="1200" b="1" dirty="0"/>
              <a:t>I/O Sharing</a:t>
            </a:r>
          </a:p>
        </p:txBody>
      </p:sp>
      <p:sp>
        <p:nvSpPr>
          <p:cNvPr id="13" name="TextBox 12"/>
          <p:cNvSpPr txBox="1"/>
          <p:nvPr/>
        </p:nvSpPr>
        <p:spPr>
          <a:xfrm>
            <a:off x="76200" y="2362200"/>
            <a:ext cx="1447800" cy="276999"/>
          </a:xfrm>
          <a:prstGeom prst="rect">
            <a:avLst/>
          </a:prstGeom>
          <a:noFill/>
        </p:spPr>
        <p:txBody>
          <a:bodyPr wrap="square" rtlCol="0">
            <a:spAutoFit/>
          </a:bodyPr>
          <a:lstStyle/>
          <a:p>
            <a:pPr algn="r"/>
            <a:r>
              <a:rPr lang="en-US" sz="1200" b="1" dirty="0"/>
              <a:t>Option Cards</a:t>
            </a:r>
          </a:p>
        </p:txBody>
      </p:sp>
      <p:sp>
        <p:nvSpPr>
          <p:cNvPr id="7" name="TextBox 6"/>
          <p:cNvSpPr txBox="1"/>
          <p:nvPr/>
        </p:nvSpPr>
        <p:spPr>
          <a:xfrm>
            <a:off x="101600" y="4953000"/>
            <a:ext cx="1447800" cy="461665"/>
          </a:xfrm>
          <a:prstGeom prst="rect">
            <a:avLst/>
          </a:prstGeom>
          <a:noFill/>
        </p:spPr>
        <p:txBody>
          <a:bodyPr wrap="square" rtlCol="0">
            <a:spAutoFit/>
          </a:bodyPr>
          <a:lstStyle/>
          <a:p>
            <a:pPr algn="r"/>
            <a:r>
              <a:rPr lang="en-US" sz="1200" b="1" dirty="0"/>
              <a:t>Specs &amp; Measurements</a:t>
            </a:r>
          </a:p>
        </p:txBody>
      </p:sp>
      <p:sp>
        <p:nvSpPr>
          <p:cNvPr id="8" name="TextBox 7"/>
          <p:cNvSpPr txBox="1"/>
          <p:nvPr/>
        </p:nvSpPr>
        <p:spPr>
          <a:xfrm>
            <a:off x="152400" y="1066800"/>
            <a:ext cx="6212663" cy="307777"/>
          </a:xfrm>
          <a:prstGeom prst="rect">
            <a:avLst/>
          </a:prstGeom>
          <a:noFill/>
        </p:spPr>
        <p:txBody>
          <a:bodyPr wrap="none" rtlCol="0">
            <a:spAutoFit/>
          </a:bodyPr>
          <a:lstStyle/>
          <a:p>
            <a:r>
              <a:rPr lang="en-US" sz="1400" b="1" dirty="0"/>
              <a:t>While creating S6L system diagrams, be sure to observe the following guidelines: </a:t>
            </a:r>
          </a:p>
        </p:txBody>
      </p:sp>
      <p:sp>
        <p:nvSpPr>
          <p:cNvPr id="14" name="TextBox 13">
            <a:extLst>
              <a:ext uri="{FF2B5EF4-FFF2-40B4-BE49-F238E27FC236}">
                <a16:creationId xmlns:a16="http://schemas.microsoft.com/office/drawing/2014/main" id="{F7456650-7AD8-4028-89BC-426872337CEC}"/>
              </a:ext>
            </a:extLst>
          </p:cNvPr>
          <p:cNvSpPr txBox="1"/>
          <p:nvPr/>
        </p:nvSpPr>
        <p:spPr>
          <a:xfrm>
            <a:off x="1524000" y="1808202"/>
            <a:ext cx="7315201" cy="553998"/>
          </a:xfrm>
          <a:prstGeom prst="rect">
            <a:avLst/>
          </a:prstGeom>
          <a:noFill/>
        </p:spPr>
        <p:txBody>
          <a:bodyPr wrap="square" rtlCol="0">
            <a:spAutoFit/>
          </a:bodyPr>
          <a:lstStyle/>
          <a:p>
            <a:r>
              <a:rPr lang="en-US" sz="1000" dirty="0"/>
              <a:t>A maximum of 2 (two) S6L systems can be connected to each other for I/O Sharing. </a:t>
            </a:r>
          </a:p>
          <a:p>
            <a:r>
              <a:rPr lang="en-US" sz="1000" dirty="0"/>
              <a:t>In I/O Sharing configurations, ownership (control) of inputs can be shared on a per-I/O-unit basis; ownership (control) of outputs can be shared on a per-output card/slot basis. </a:t>
            </a:r>
          </a:p>
        </p:txBody>
      </p:sp>
      <p:sp>
        <p:nvSpPr>
          <p:cNvPr id="15" name="TextBox 14">
            <a:extLst>
              <a:ext uri="{FF2B5EF4-FFF2-40B4-BE49-F238E27FC236}">
                <a16:creationId xmlns:a16="http://schemas.microsoft.com/office/drawing/2014/main" id="{92DEED6A-CEA1-4E17-8E69-4EF1D6648BC9}"/>
              </a:ext>
            </a:extLst>
          </p:cNvPr>
          <p:cNvSpPr txBox="1"/>
          <p:nvPr/>
        </p:nvSpPr>
        <p:spPr>
          <a:xfrm>
            <a:off x="1524000" y="2362200"/>
            <a:ext cx="7315201" cy="246221"/>
          </a:xfrm>
          <a:prstGeom prst="rect">
            <a:avLst/>
          </a:prstGeom>
          <a:noFill/>
        </p:spPr>
        <p:txBody>
          <a:bodyPr wrap="square" rtlCol="0">
            <a:spAutoFit/>
          </a:bodyPr>
          <a:lstStyle/>
          <a:p>
            <a:r>
              <a:rPr lang="en-US" sz="1000" dirty="0"/>
              <a:t>For capability and compatibility information on any of the following Option and Expansion Cards, see the </a:t>
            </a:r>
            <a:r>
              <a:rPr lang="en-US" sz="1000" i="1" dirty="0"/>
              <a:t>VENUE S6L Handbook.pdf</a:t>
            </a:r>
            <a:r>
              <a:rPr lang="en-US" sz="1000" dirty="0"/>
              <a:t>: </a:t>
            </a:r>
          </a:p>
        </p:txBody>
      </p:sp>
      <p:graphicFrame>
        <p:nvGraphicFramePr>
          <p:cNvPr id="5" name="Table 4">
            <a:extLst>
              <a:ext uri="{FF2B5EF4-FFF2-40B4-BE49-F238E27FC236}">
                <a16:creationId xmlns:a16="http://schemas.microsoft.com/office/drawing/2014/main" id="{A39130F5-2EE2-4A2C-ACAA-49F967830D42}"/>
              </a:ext>
            </a:extLst>
          </p:cNvPr>
          <p:cNvGraphicFramePr>
            <a:graphicFrameLocks noGrp="1"/>
          </p:cNvGraphicFramePr>
          <p:nvPr>
            <p:extLst>
              <p:ext uri="{D42A27DB-BD31-4B8C-83A1-F6EECF244321}">
                <p14:modId xmlns:p14="http://schemas.microsoft.com/office/powerpoint/2010/main" val="3431223732"/>
              </p:ext>
            </p:extLst>
          </p:nvPr>
        </p:nvGraphicFramePr>
        <p:xfrm>
          <a:off x="1600200" y="2684621"/>
          <a:ext cx="4953000" cy="2204416"/>
        </p:xfrm>
        <a:graphic>
          <a:graphicData uri="http://schemas.openxmlformats.org/drawingml/2006/table">
            <a:tbl>
              <a:tblPr bandRow="1">
                <a:tableStyleId>{D7AC3CCA-C797-4891-BE02-D94E43425B78}</a:tableStyleId>
              </a:tblPr>
              <a:tblGrid>
                <a:gridCol w="2362200">
                  <a:extLst>
                    <a:ext uri="{9D8B030D-6E8A-4147-A177-3AD203B41FA5}">
                      <a16:colId xmlns:a16="http://schemas.microsoft.com/office/drawing/2014/main" val="1659486130"/>
                    </a:ext>
                  </a:extLst>
                </a:gridCol>
                <a:gridCol w="2590800">
                  <a:extLst>
                    <a:ext uri="{9D8B030D-6E8A-4147-A177-3AD203B41FA5}">
                      <a16:colId xmlns:a16="http://schemas.microsoft.com/office/drawing/2014/main" val="2353503988"/>
                    </a:ext>
                  </a:extLst>
                </a:gridCol>
              </a:tblGrid>
              <a:tr h="245072">
                <a:tc rowSpan="4">
                  <a:txBody>
                    <a:bodyPr/>
                    <a:lstStyle/>
                    <a:p>
                      <a:pPr algn="ctr"/>
                      <a:r>
                        <a:rPr lang="en-US" sz="1000" b="1" dirty="0"/>
                        <a:t>E6L Engine Option and Expansion Cards</a:t>
                      </a:r>
                    </a:p>
                    <a:p>
                      <a:pPr algn="ctr"/>
                      <a:r>
                        <a:rPr lang="en-US" sz="1000" dirty="0"/>
                        <a:t>Note: Maximum number of cards and installation differ depending on engine type (E6L-192, E6L-144, E6L-112)</a:t>
                      </a:r>
                      <a:endParaRPr lang="en-US" sz="1000" b="0" dirty="0"/>
                    </a:p>
                  </a:txBody>
                  <a:tcPr anchor="ctr"/>
                </a:tc>
                <a:tc>
                  <a:txBody>
                    <a:bodyPr/>
                    <a:lstStyle/>
                    <a:p>
                      <a:r>
                        <a:rPr lang="en-US" sz="1000" dirty="0"/>
                        <a:t>AVB-192 Network Card</a:t>
                      </a:r>
                      <a:endParaRPr lang="en-US" sz="1000" b="0" dirty="0"/>
                    </a:p>
                  </a:txBody>
                  <a:tcPr/>
                </a:tc>
                <a:extLst>
                  <a:ext uri="{0D108BD9-81ED-4DB2-BD59-A6C34878D82A}">
                    <a16:rowId xmlns:a16="http://schemas.microsoft.com/office/drawing/2014/main" val="1628339564"/>
                  </a:ext>
                </a:extLst>
              </a:tr>
              <a:tr h="245072">
                <a:tc vMerge="1">
                  <a:txBody>
                    <a:bodyPr/>
                    <a:lstStyle/>
                    <a:p>
                      <a:endParaRPr lang="en-US" sz="1000"/>
                    </a:p>
                  </a:txBody>
                  <a:tcPr/>
                </a:tc>
                <a:tc>
                  <a:txBody>
                    <a:bodyPr/>
                    <a:lstStyle/>
                    <a:p>
                      <a:r>
                        <a:rPr lang="en-US" sz="1000" dirty="0"/>
                        <a:t>HDX-192 DSP Expansion Card</a:t>
                      </a:r>
                      <a:endParaRPr lang="en-US" sz="1000" b="0" dirty="0"/>
                    </a:p>
                  </a:txBody>
                  <a:tcPr/>
                </a:tc>
                <a:extLst>
                  <a:ext uri="{0D108BD9-81ED-4DB2-BD59-A6C34878D82A}">
                    <a16:rowId xmlns:a16="http://schemas.microsoft.com/office/drawing/2014/main" val="4057016527"/>
                  </a:ext>
                </a:extLst>
              </a:tr>
              <a:tr h="245072">
                <a:tc vMerge="1">
                  <a:txBody>
                    <a:bodyPr/>
                    <a:lstStyle/>
                    <a:p>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MADI-192 MADI Option Card</a:t>
                      </a:r>
                      <a:endParaRPr lang="en-US" sz="1000" b="0" dirty="0"/>
                    </a:p>
                  </a:txBody>
                  <a:tcPr/>
                </a:tc>
                <a:extLst>
                  <a:ext uri="{0D108BD9-81ED-4DB2-BD59-A6C34878D82A}">
                    <a16:rowId xmlns:a16="http://schemas.microsoft.com/office/drawing/2014/main" val="3727606141"/>
                  </a:ext>
                </a:extLst>
              </a:tr>
              <a:tr h="245072">
                <a:tc vMerge="1">
                  <a:txBody>
                    <a:bodyPr/>
                    <a:lstStyle/>
                    <a:p>
                      <a:endParaRPr lang="en-US" dirty="0"/>
                    </a:p>
                  </a:txBody>
                  <a:tcPr/>
                </a:tc>
                <a:tc>
                  <a:txBody>
                    <a:bodyPr/>
                    <a:lstStyle/>
                    <a:p>
                      <a:r>
                        <a:rPr lang="en-US" sz="1000" dirty="0"/>
                        <a:t>WSG-HD Waves </a:t>
                      </a:r>
                      <a:r>
                        <a:rPr lang="en-US" sz="1000" dirty="0" err="1"/>
                        <a:t>SoundGrid</a:t>
                      </a:r>
                      <a:r>
                        <a:rPr lang="en-US" sz="1000" dirty="0"/>
                        <a:t> Option Card</a:t>
                      </a:r>
                    </a:p>
                  </a:txBody>
                  <a:tcPr/>
                </a:tc>
                <a:extLst>
                  <a:ext uri="{0D108BD9-81ED-4DB2-BD59-A6C34878D82A}">
                    <a16:rowId xmlns:a16="http://schemas.microsoft.com/office/drawing/2014/main" val="3097450126"/>
                  </a:ext>
                </a:extLst>
              </a:tr>
              <a:tr h="245072">
                <a:tc rowSpan="5">
                  <a:txBody>
                    <a:bodyPr/>
                    <a:lstStyle/>
                    <a:p>
                      <a:pPr algn="ctr"/>
                      <a:r>
                        <a:rPr lang="en-US" sz="1000" b="1" dirty="0"/>
                        <a:t>Stage I/O Cards</a:t>
                      </a:r>
                    </a:p>
                    <a:p>
                      <a:pPr algn="ctr"/>
                      <a:r>
                        <a:rPr lang="en-US" sz="1000" dirty="0"/>
                        <a:t>Note: Maximum number of cards/channels varies depending on Stage I/O unit type (Stage 64, Stage 32, Stage 16, Local 16)</a:t>
                      </a:r>
                      <a:endParaRPr lang="en-US" sz="1000" b="0" dirty="0"/>
                    </a:p>
                  </a:txBody>
                  <a:tcPr anchor="ctr"/>
                </a:tc>
                <a:tc>
                  <a:txBody>
                    <a:bodyPr/>
                    <a:lstStyle/>
                    <a:p>
                      <a:r>
                        <a:rPr lang="en-US" sz="1000" dirty="0"/>
                        <a:t>SRI Analog Input Card</a:t>
                      </a:r>
                    </a:p>
                  </a:txBody>
                  <a:tcPr/>
                </a:tc>
                <a:extLst>
                  <a:ext uri="{0D108BD9-81ED-4DB2-BD59-A6C34878D82A}">
                    <a16:rowId xmlns:a16="http://schemas.microsoft.com/office/drawing/2014/main" val="2221580190"/>
                  </a:ext>
                </a:extLst>
              </a:tr>
              <a:tr h="245072">
                <a:tc vMerge="1">
                  <a:txBody>
                    <a:bodyPr/>
                    <a:lstStyle/>
                    <a:p>
                      <a:pPr algn="ctr"/>
                      <a:endParaRPr lang="en-US" sz="1000" dirty="0"/>
                    </a:p>
                  </a:txBody>
                  <a:tcPr anchor="ctr"/>
                </a:tc>
                <a:tc>
                  <a:txBody>
                    <a:bodyPr/>
                    <a:lstStyle/>
                    <a:p>
                      <a:r>
                        <a:rPr lang="en-US" sz="1000" dirty="0"/>
                        <a:t>SRO Analog Output Card</a:t>
                      </a:r>
                    </a:p>
                  </a:txBody>
                  <a:tcPr/>
                </a:tc>
                <a:extLst>
                  <a:ext uri="{0D108BD9-81ED-4DB2-BD59-A6C34878D82A}">
                    <a16:rowId xmlns:a16="http://schemas.microsoft.com/office/drawing/2014/main" val="3882051841"/>
                  </a:ext>
                </a:extLst>
              </a:tr>
              <a:tr h="245072">
                <a:tc vMerge="1">
                  <a:txBody>
                    <a:bodyPr/>
                    <a:lstStyle/>
                    <a:p>
                      <a:pPr algn="ctr"/>
                      <a:endParaRPr lang="en-US" sz="1000" dirty="0"/>
                    </a:p>
                  </a:txBody>
                  <a:tcPr anchor="ctr"/>
                </a:tc>
                <a:tc>
                  <a:txBody>
                    <a:bodyPr/>
                    <a:lstStyle/>
                    <a:p>
                      <a:r>
                        <a:rPr lang="en-US" sz="1000" dirty="0"/>
                        <a:t>DSI Digital Input Card</a:t>
                      </a:r>
                    </a:p>
                  </a:txBody>
                  <a:tcPr/>
                </a:tc>
                <a:extLst>
                  <a:ext uri="{0D108BD9-81ED-4DB2-BD59-A6C34878D82A}">
                    <a16:rowId xmlns:a16="http://schemas.microsoft.com/office/drawing/2014/main" val="2899189692"/>
                  </a:ext>
                </a:extLst>
              </a:tr>
              <a:tr h="245072">
                <a:tc vMerge="1">
                  <a:txBody>
                    <a:bodyPr/>
                    <a:lstStyle/>
                    <a:p>
                      <a:pPr algn="ctr"/>
                      <a:endParaRPr lang="en-US" sz="1000" dirty="0"/>
                    </a:p>
                  </a:txBody>
                  <a:tcPr anchor="ctr"/>
                </a:tc>
                <a:tc>
                  <a:txBody>
                    <a:bodyPr/>
                    <a:lstStyle/>
                    <a:p>
                      <a:r>
                        <a:rPr lang="en-US" sz="1000" dirty="0"/>
                        <a:t>DSO Digital Output Card</a:t>
                      </a:r>
                    </a:p>
                  </a:txBody>
                  <a:tcPr/>
                </a:tc>
                <a:extLst>
                  <a:ext uri="{0D108BD9-81ED-4DB2-BD59-A6C34878D82A}">
                    <a16:rowId xmlns:a16="http://schemas.microsoft.com/office/drawing/2014/main" val="3978890470"/>
                  </a:ext>
                </a:extLst>
              </a:tr>
              <a:tr h="233983">
                <a:tc vMerge="1">
                  <a:txBody>
                    <a:bodyPr/>
                    <a:lstStyle/>
                    <a:p>
                      <a:pPr algn="ctr"/>
                      <a:endParaRPr lang="en-US" sz="1000" dirty="0"/>
                    </a:p>
                  </a:txBody>
                  <a:tcPr anchor="ctr"/>
                </a:tc>
                <a:tc>
                  <a:txBody>
                    <a:bodyPr/>
                    <a:lstStyle/>
                    <a:p>
                      <a:r>
                        <a:rPr lang="en-US" sz="1000" dirty="0"/>
                        <a:t>DNT-192 Dante Network Card</a:t>
                      </a:r>
                    </a:p>
                  </a:txBody>
                  <a:tcPr/>
                </a:tc>
                <a:extLst>
                  <a:ext uri="{0D108BD9-81ED-4DB2-BD59-A6C34878D82A}">
                    <a16:rowId xmlns:a16="http://schemas.microsoft.com/office/drawing/2014/main" val="2638794086"/>
                  </a:ext>
                </a:extLst>
              </a:tr>
            </a:tbl>
          </a:graphicData>
        </a:graphic>
      </p:graphicFrame>
      <p:sp>
        <p:nvSpPr>
          <p:cNvPr id="16" name="TextBox 15">
            <a:extLst>
              <a:ext uri="{FF2B5EF4-FFF2-40B4-BE49-F238E27FC236}">
                <a16:creationId xmlns:a16="http://schemas.microsoft.com/office/drawing/2014/main" id="{CCA760D9-82B8-46A8-A910-AAB8AECB6F70}"/>
              </a:ext>
            </a:extLst>
          </p:cNvPr>
          <p:cNvSpPr txBox="1"/>
          <p:nvPr/>
        </p:nvSpPr>
        <p:spPr>
          <a:xfrm>
            <a:off x="1524000" y="5163979"/>
            <a:ext cx="7315201" cy="246221"/>
          </a:xfrm>
          <a:prstGeom prst="rect">
            <a:avLst/>
          </a:prstGeom>
          <a:noFill/>
        </p:spPr>
        <p:txBody>
          <a:bodyPr wrap="square" rtlCol="0">
            <a:spAutoFit/>
          </a:bodyPr>
          <a:lstStyle/>
          <a:p>
            <a:r>
              <a:rPr lang="en-US" sz="1000" dirty="0"/>
              <a:t>For dimension, weight, power, and other specifications, see the </a:t>
            </a:r>
            <a:r>
              <a:rPr lang="en-US" sz="1000" i="1" dirty="0"/>
              <a:t>S6L Product Specifications.pdf</a:t>
            </a:r>
            <a:r>
              <a:rPr lang="en-US" sz="1000" dirty="0"/>
              <a:t>, or the </a:t>
            </a:r>
            <a:r>
              <a:rPr lang="en-US" sz="1000" i="1" dirty="0"/>
              <a:t>VENUE S6L Handbook.pdf</a:t>
            </a:r>
            <a:r>
              <a:rPr lang="en-US" sz="1000" dirty="0"/>
              <a:t>: </a:t>
            </a:r>
          </a:p>
        </p:txBody>
      </p:sp>
      <p:sp>
        <p:nvSpPr>
          <p:cNvPr id="17" name="TextBox 16">
            <a:extLst>
              <a:ext uri="{FF2B5EF4-FFF2-40B4-BE49-F238E27FC236}">
                <a16:creationId xmlns:a16="http://schemas.microsoft.com/office/drawing/2014/main" id="{C1DD9ABC-6F8D-49EE-95E7-0E55F31A94BD}"/>
              </a:ext>
            </a:extLst>
          </p:cNvPr>
          <p:cNvSpPr txBox="1"/>
          <p:nvPr/>
        </p:nvSpPr>
        <p:spPr>
          <a:xfrm>
            <a:off x="96520" y="5486400"/>
            <a:ext cx="1447800" cy="461665"/>
          </a:xfrm>
          <a:prstGeom prst="rect">
            <a:avLst/>
          </a:prstGeom>
          <a:noFill/>
        </p:spPr>
        <p:txBody>
          <a:bodyPr wrap="square" rtlCol="0">
            <a:spAutoFit/>
          </a:bodyPr>
          <a:lstStyle/>
          <a:p>
            <a:pPr algn="r"/>
            <a:r>
              <a:rPr lang="en-US" sz="1200" b="1" dirty="0"/>
              <a:t>Connection Diagrams</a:t>
            </a:r>
          </a:p>
        </p:txBody>
      </p:sp>
      <p:sp>
        <p:nvSpPr>
          <p:cNvPr id="18" name="TextBox 17">
            <a:extLst>
              <a:ext uri="{FF2B5EF4-FFF2-40B4-BE49-F238E27FC236}">
                <a16:creationId xmlns:a16="http://schemas.microsoft.com/office/drawing/2014/main" id="{5DB00641-A0E2-48F0-9AA1-456837733343}"/>
              </a:ext>
            </a:extLst>
          </p:cNvPr>
          <p:cNvSpPr txBox="1"/>
          <p:nvPr/>
        </p:nvSpPr>
        <p:spPr>
          <a:xfrm>
            <a:off x="1524000" y="5549444"/>
            <a:ext cx="7523480" cy="1169551"/>
          </a:xfrm>
          <a:prstGeom prst="rect">
            <a:avLst/>
          </a:prstGeom>
          <a:noFill/>
        </p:spPr>
        <p:txBody>
          <a:bodyPr wrap="square" rtlCol="0">
            <a:spAutoFit/>
          </a:bodyPr>
          <a:lstStyle/>
          <a:p>
            <a:r>
              <a:rPr lang="en-US" sz="1000" dirty="0"/>
              <a:t>When creating diagrams to show specific connections between devices in redundant ring configuration, always follow these guidelines: </a:t>
            </a:r>
          </a:p>
          <a:p>
            <a:pPr marL="171450" indent="-171450">
              <a:buFont typeface="Arial" panose="020B0604020202020204" pitchFamily="34" charset="0"/>
              <a:buChar char="•"/>
            </a:pPr>
            <a:r>
              <a:rPr lang="en-US" sz="1000" dirty="0"/>
              <a:t>All S6L network connections are made from an “</a:t>
            </a:r>
            <a:r>
              <a:rPr lang="en-US" sz="1000" b="1" dirty="0"/>
              <a:t>A</a:t>
            </a:r>
            <a:r>
              <a:rPr lang="en-US" sz="1000" dirty="0"/>
              <a:t>” port to a “</a:t>
            </a:r>
            <a:r>
              <a:rPr lang="en-US" sz="1000" b="1" dirty="0"/>
              <a:t>B</a:t>
            </a:r>
            <a:r>
              <a:rPr lang="en-US" sz="1000" dirty="0"/>
              <a:t>” port (as labelled on each device). </a:t>
            </a:r>
          </a:p>
          <a:p>
            <a:pPr marL="171450" indent="-171450">
              <a:buFont typeface="Arial" panose="020B0604020202020204" pitchFamily="34" charset="0"/>
              <a:buChar char="•"/>
            </a:pPr>
            <a:r>
              <a:rPr lang="en-US" sz="1000" dirty="0"/>
              <a:t>On systems with 2 (two) AVB-192 Network cards in the E6L engine, devices must be connected in two S6L network rings. </a:t>
            </a:r>
          </a:p>
          <a:p>
            <a:pPr marL="171450" indent="-171450">
              <a:buFont typeface="Arial" panose="020B0604020202020204" pitchFamily="34" charset="0"/>
              <a:buChar char="•"/>
            </a:pPr>
            <a:r>
              <a:rPr lang="en-US" sz="1000" dirty="0"/>
              <a:t>All devices support Ethernet (copper) and/or fiber connections.  For cable specifications and distance limitations, see the </a:t>
            </a:r>
            <a:r>
              <a:rPr lang="en-US" sz="1000" i="1" dirty="0"/>
              <a:t>VENUE S6L Installation Guide.pdf</a:t>
            </a:r>
            <a:r>
              <a:rPr lang="en-US" sz="1000" dirty="0"/>
              <a:t>. </a:t>
            </a:r>
          </a:p>
          <a:p>
            <a:r>
              <a:rPr lang="en-US" sz="1000" dirty="0"/>
              <a:t>When creating diagrams for redundant star configurations (v6.3 or later), follow the guidelines in the </a:t>
            </a:r>
            <a:r>
              <a:rPr lang="en-US" sz="1000" i="1" dirty="0"/>
              <a:t>S6L Luminex Switch Configuration.pdf</a:t>
            </a:r>
            <a:r>
              <a:rPr lang="en-US" sz="1000" dirty="0"/>
              <a:t>.  </a:t>
            </a:r>
          </a:p>
          <a:p>
            <a:pPr marL="171450" indent="-171450">
              <a:buFont typeface="Arial" panose="020B0604020202020204" pitchFamily="34" charset="0"/>
              <a:buChar char="•"/>
            </a:pPr>
            <a:endParaRPr lang="en-US" sz="10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762000"/>
          </a:xfrm>
        </p:spPr>
        <p:txBody>
          <a:bodyPr>
            <a:normAutofit fontScale="90000"/>
          </a:bodyPr>
          <a:lstStyle/>
          <a:p>
            <a:r>
              <a:rPr lang="en-US" dirty="0"/>
              <a:t>- Assets 1b – S6L Engines and IO –</a:t>
            </a:r>
            <a:br>
              <a:rPr lang="en-US" dirty="0"/>
            </a:br>
            <a:r>
              <a:rPr lang="en-US" dirty="0"/>
              <a:t>Network Ports, large</a:t>
            </a:r>
          </a:p>
        </p:txBody>
      </p:sp>
      <p:pic>
        <p:nvPicPr>
          <p:cNvPr id="70" name="Picture 69">
            <a:extLst>
              <a:ext uri="{FF2B5EF4-FFF2-40B4-BE49-F238E27FC236}">
                <a16:creationId xmlns:a16="http://schemas.microsoft.com/office/drawing/2014/main" id="{172532D3-15AC-464B-AB66-F15208CC758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8200" y="1600200"/>
            <a:ext cx="1679448" cy="1127760"/>
          </a:xfrm>
          <a:prstGeom prst="rect">
            <a:avLst/>
          </a:prstGeom>
        </p:spPr>
      </p:pic>
      <p:sp>
        <p:nvSpPr>
          <p:cNvPr id="71" name="TextBox 70">
            <a:extLst>
              <a:ext uri="{FF2B5EF4-FFF2-40B4-BE49-F238E27FC236}">
                <a16:creationId xmlns:a16="http://schemas.microsoft.com/office/drawing/2014/main" id="{D8C75A90-3F32-4255-A160-BE02D2C922EE}"/>
              </a:ext>
            </a:extLst>
          </p:cNvPr>
          <p:cNvSpPr txBox="1"/>
          <p:nvPr/>
        </p:nvSpPr>
        <p:spPr>
          <a:xfrm>
            <a:off x="655320" y="2751228"/>
            <a:ext cx="2015295" cy="246221"/>
          </a:xfrm>
          <a:prstGeom prst="rect">
            <a:avLst/>
          </a:prstGeom>
          <a:noFill/>
        </p:spPr>
        <p:txBody>
          <a:bodyPr wrap="none" rtlCol="0">
            <a:spAutoFit/>
          </a:bodyPr>
          <a:lstStyle/>
          <a:p>
            <a:r>
              <a:rPr lang="en-US" sz="1000" b="1" dirty="0"/>
              <a:t>S6L Control Surface Network Ports</a:t>
            </a:r>
          </a:p>
        </p:txBody>
      </p:sp>
      <p:pic>
        <p:nvPicPr>
          <p:cNvPr id="19" name="Picture 18">
            <a:extLst>
              <a:ext uri="{FF2B5EF4-FFF2-40B4-BE49-F238E27FC236}">
                <a16:creationId xmlns:a16="http://schemas.microsoft.com/office/drawing/2014/main" id="{7A309183-D6D0-48AA-9D94-15013471E5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5413" y="3145847"/>
            <a:ext cx="1156597" cy="1828800"/>
          </a:xfrm>
          <a:prstGeom prst="rect">
            <a:avLst/>
          </a:prstGeom>
        </p:spPr>
      </p:pic>
      <p:sp>
        <p:nvSpPr>
          <p:cNvPr id="83" name="TextBox 82">
            <a:extLst>
              <a:ext uri="{FF2B5EF4-FFF2-40B4-BE49-F238E27FC236}">
                <a16:creationId xmlns:a16="http://schemas.microsoft.com/office/drawing/2014/main" id="{4F97502E-A99C-455A-B2C6-983A0FDDBCD1}"/>
              </a:ext>
            </a:extLst>
          </p:cNvPr>
          <p:cNvSpPr txBox="1"/>
          <p:nvPr/>
        </p:nvSpPr>
        <p:spPr>
          <a:xfrm>
            <a:off x="838200" y="4999934"/>
            <a:ext cx="1439818" cy="246221"/>
          </a:xfrm>
          <a:prstGeom prst="rect">
            <a:avLst/>
          </a:prstGeom>
          <a:noFill/>
        </p:spPr>
        <p:txBody>
          <a:bodyPr wrap="none" rtlCol="0">
            <a:spAutoFit/>
          </a:bodyPr>
          <a:lstStyle/>
          <a:p>
            <a:r>
              <a:rPr lang="en-US" sz="1000" b="1" dirty="0"/>
              <a:t>Stage 64 Network Ports</a:t>
            </a:r>
          </a:p>
        </p:txBody>
      </p:sp>
      <p:pic>
        <p:nvPicPr>
          <p:cNvPr id="21" name="Picture 20">
            <a:extLst>
              <a:ext uri="{FF2B5EF4-FFF2-40B4-BE49-F238E27FC236}">
                <a16:creationId xmlns:a16="http://schemas.microsoft.com/office/drawing/2014/main" id="{0AA75E87-2528-488F-B83A-F1446013913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14569" y="2874338"/>
            <a:ext cx="658684" cy="2377440"/>
          </a:xfrm>
          <a:prstGeom prst="rect">
            <a:avLst/>
          </a:prstGeom>
        </p:spPr>
      </p:pic>
      <p:sp>
        <p:nvSpPr>
          <p:cNvPr id="84" name="TextBox 83">
            <a:extLst>
              <a:ext uri="{FF2B5EF4-FFF2-40B4-BE49-F238E27FC236}">
                <a16:creationId xmlns:a16="http://schemas.microsoft.com/office/drawing/2014/main" id="{A74E1AF7-2242-44F8-AF3A-9600F44801DE}"/>
              </a:ext>
            </a:extLst>
          </p:cNvPr>
          <p:cNvSpPr txBox="1"/>
          <p:nvPr/>
        </p:nvSpPr>
        <p:spPr>
          <a:xfrm>
            <a:off x="2824002" y="5251778"/>
            <a:ext cx="1439818" cy="246221"/>
          </a:xfrm>
          <a:prstGeom prst="rect">
            <a:avLst/>
          </a:prstGeom>
          <a:noFill/>
        </p:spPr>
        <p:txBody>
          <a:bodyPr wrap="none" rtlCol="0">
            <a:spAutoFit/>
          </a:bodyPr>
          <a:lstStyle/>
          <a:p>
            <a:r>
              <a:rPr lang="en-US" sz="1000" b="1" dirty="0"/>
              <a:t>Stage 32 Network Ports</a:t>
            </a:r>
          </a:p>
        </p:txBody>
      </p:sp>
      <p:pic>
        <p:nvPicPr>
          <p:cNvPr id="23" name="Picture 22">
            <a:extLst>
              <a:ext uri="{FF2B5EF4-FFF2-40B4-BE49-F238E27FC236}">
                <a16:creationId xmlns:a16="http://schemas.microsoft.com/office/drawing/2014/main" id="{91E11997-0527-4F08-B0F4-1E03D684953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48696" y="4334567"/>
            <a:ext cx="1467501" cy="640080"/>
          </a:xfrm>
          <a:prstGeom prst="rect">
            <a:avLst/>
          </a:prstGeom>
        </p:spPr>
      </p:pic>
      <p:sp>
        <p:nvSpPr>
          <p:cNvPr id="96" name="TextBox 95">
            <a:extLst>
              <a:ext uri="{FF2B5EF4-FFF2-40B4-BE49-F238E27FC236}">
                <a16:creationId xmlns:a16="http://schemas.microsoft.com/office/drawing/2014/main" id="{E654E3CC-9ACB-4F86-920F-6BD7C2FB56D6}"/>
              </a:ext>
            </a:extLst>
          </p:cNvPr>
          <p:cNvSpPr txBox="1"/>
          <p:nvPr/>
        </p:nvSpPr>
        <p:spPr>
          <a:xfrm>
            <a:off x="5176379" y="4999934"/>
            <a:ext cx="1439818" cy="246221"/>
          </a:xfrm>
          <a:prstGeom prst="rect">
            <a:avLst/>
          </a:prstGeom>
          <a:noFill/>
        </p:spPr>
        <p:txBody>
          <a:bodyPr wrap="none" rtlCol="0">
            <a:spAutoFit/>
          </a:bodyPr>
          <a:lstStyle/>
          <a:p>
            <a:r>
              <a:rPr lang="en-US" sz="1000" b="1" dirty="0"/>
              <a:t>Stage 16 Network Ports</a:t>
            </a:r>
          </a:p>
        </p:txBody>
      </p:sp>
      <p:sp>
        <p:nvSpPr>
          <p:cNvPr id="97" name="TextBox 96">
            <a:extLst>
              <a:ext uri="{FF2B5EF4-FFF2-40B4-BE49-F238E27FC236}">
                <a16:creationId xmlns:a16="http://schemas.microsoft.com/office/drawing/2014/main" id="{AD7554E9-49C5-4435-B989-76173E436519}"/>
              </a:ext>
            </a:extLst>
          </p:cNvPr>
          <p:cNvSpPr txBox="1"/>
          <p:nvPr/>
        </p:nvSpPr>
        <p:spPr>
          <a:xfrm>
            <a:off x="7260459" y="5011579"/>
            <a:ext cx="1417376" cy="246221"/>
          </a:xfrm>
          <a:prstGeom prst="rect">
            <a:avLst/>
          </a:prstGeom>
          <a:noFill/>
        </p:spPr>
        <p:txBody>
          <a:bodyPr wrap="none" rtlCol="0">
            <a:spAutoFit/>
          </a:bodyPr>
          <a:lstStyle/>
          <a:p>
            <a:r>
              <a:rPr lang="en-US" sz="1000" b="1" dirty="0"/>
              <a:t>Local 16 Network Ports</a:t>
            </a:r>
          </a:p>
        </p:txBody>
      </p:sp>
      <p:pic>
        <p:nvPicPr>
          <p:cNvPr id="98" name="Picture 97" descr="AVB-192_outline.jpg">
            <a:extLst>
              <a:ext uri="{FF2B5EF4-FFF2-40B4-BE49-F238E27FC236}">
                <a16:creationId xmlns:a16="http://schemas.microsoft.com/office/drawing/2014/main" id="{7CC3B01F-F79B-4B75-9DE6-711C0E49C959}"/>
              </a:ext>
            </a:extLst>
          </p:cNvPr>
          <p:cNvPicPr>
            <a:picLocks noChangeAspect="1"/>
          </p:cNvPicPr>
          <p:nvPr/>
        </p:nvPicPr>
        <p:blipFill>
          <a:blip r:embed="rId6" cstate="print"/>
          <a:stretch>
            <a:fillRect/>
          </a:stretch>
        </p:blipFill>
        <p:spPr>
          <a:xfrm>
            <a:off x="4832604" y="2153306"/>
            <a:ext cx="1796796" cy="548640"/>
          </a:xfrm>
          <a:prstGeom prst="rect">
            <a:avLst/>
          </a:prstGeom>
        </p:spPr>
      </p:pic>
      <p:sp>
        <p:nvSpPr>
          <p:cNvPr id="99" name="TextBox 98">
            <a:extLst>
              <a:ext uri="{FF2B5EF4-FFF2-40B4-BE49-F238E27FC236}">
                <a16:creationId xmlns:a16="http://schemas.microsoft.com/office/drawing/2014/main" id="{24AD08B3-7033-4D11-B5BE-9D802ED55B0F}"/>
              </a:ext>
            </a:extLst>
          </p:cNvPr>
          <p:cNvSpPr txBox="1"/>
          <p:nvPr/>
        </p:nvSpPr>
        <p:spPr>
          <a:xfrm>
            <a:off x="4921766" y="2743200"/>
            <a:ext cx="1555234" cy="246221"/>
          </a:xfrm>
          <a:prstGeom prst="rect">
            <a:avLst/>
          </a:prstGeom>
          <a:noFill/>
        </p:spPr>
        <p:txBody>
          <a:bodyPr wrap="none" rtlCol="0">
            <a:spAutoFit/>
          </a:bodyPr>
          <a:lstStyle/>
          <a:p>
            <a:r>
              <a:rPr lang="en-US" sz="1000" b="1" dirty="0"/>
              <a:t>E6L Engine Network Ports</a:t>
            </a:r>
          </a:p>
        </p:txBody>
      </p:sp>
      <p:pic>
        <p:nvPicPr>
          <p:cNvPr id="4" name="Picture 3" descr="A picture containing stove&#10;&#10;Description automatically generated">
            <a:extLst>
              <a:ext uri="{FF2B5EF4-FFF2-40B4-BE49-F238E27FC236}">
                <a16:creationId xmlns:a16="http://schemas.microsoft.com/office/drawing/2014/main" id="{F1771212-CEBA-4A70-9462-32AF97EE4BA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175627" y="4434138"/>
            <a:ext cx="1645920" cy="595062"/>
          </a:xfrm>
          <a:prstGeom prst="rect">
            <a:avLst/>
          </a:prstGeom>
        </p:spPr>
      </p:pic>
    </p:spTree>
    <p:extLst>
      <p:ext uri="{BB962C8B-B14F-4D97-AF65-F5344CB8AC3E}">
        <p14:creationId xmlns:p14="http://schemas.microsoft.com/office/powerpoint/2010/main" val="28344514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762000"/>
          </a:xfrm>
        </p:spPr>
        <p:txBody>
          <a:bodyPr>
            <a:normAutofit/>
          </a:bodyPr>
          <a:lstStyle/>
          <a:p>
            <a:r>
              <a:rPr lang="en-US" dirty="0"/>
              <a:t>- Assets 2 – S6L Control Surfaces -</a:t>
            </a:r>
          </a:p>
        </p:txBody>
      </p:sp>
      <p:grpSp>
        <p:nvGrpSpPr>
          <p:cNvPr id="21" name="Group 20"/>
          <p:cNvGrpSpPr/>
          <p:nvPr/>
        </p:nvGrpSpPr>
        <p:grpSpPr>
          <a:xfrm>
            <a:off x="5486400" y="1261280"/>
            <a:ext cx="2667000" cy="1562585"/>
            <a:chOff x="5486400" y="1261280"/>
            <a:chExt cx="2667000" cy="1562585"/>
          </a:xfrm>
        </p:grpSpPr>
        <p:sp>
          <p:nvSpPr>
            <p:cNvPr id="23" name="TextBox 22"/>
            <p:cNvSpPr txBox="1"/>
            <p:nvPr/>
          </p:nvSpPr>
          <p:spPr>
            <a:xfrm>
              <a:off x="5486400" y="2362200"/>
              <a:ext cx="2667000" cy="461665"/>
            </a:xfrm>
            <a:prstGeom prst="rect">
              <a:avLst/>
            </a:prstGeom>
            <a:noFill/>
          </p:spPr>
          <p:txBody>
            <a:bodyPr wrap="square" rtlCol="0">
              <a:spAutoFit/>
            </a:bodyPr>
            <a:lstStyle/>
            <a:p>
              <a:pPr algn="ctr"/>
              <a:r>
                <a:rPr lang="en-US" sz="800" b="1" dirty="0"/>
                <a:t>S6L-32D</a:t>
              </a:r>
            </a:p>
            <a:p>
              <a:pPr algn="ctr"/>
              <a:r>
                <a:rPr lang="en-US" sz="800" dirty="0"/>
                <a:t>32 fader strips, 8 analog in/8 analog out, </a:t>
              </a:r>
              <a:br>
                <a:rPr lang="en-US" sz="800" dirty="0"/>
              </a:br>
              <a:r>
                <a:rPr lang="en-US" sz="800" dirty="0"/>
                <a:t>8 AES in/8 AES out</a:t>
              </a:r>
            </a:p>
          </p:txBody>
        </p:sp>
        <p:pic>
          <p:nvPicPr>
            <p:cNvPr id="60" name="Picture 59" descr="S6L_32D_simple.jpg"/>
            <p:cNvPicPr>
              <a:picLocks noChangeAspect="1"/>
            </p:cNvPicPr>
            <p:nvPr/>
          </p:nvPicPr>
          <p:blipFill>
            <a:blip r:embed="rId2" cstate="print"/>
            <a:stretch>
              <a:fillRect/>
            </a:stretch>
          </p:blipFill>
          <p:spPr>
            <a:xfrm>
              <a:off x="5726386" y="1261280"/>
              <a:ext cx="2187028" cy="1097280"/>
            </a:xfrm>
            <a:prstGeom prst="rect">
              <a:avLst/>
            </a:prstGeom>
          </p:spPr>
        </p:pic>
      </p:grpSp>
      <p:grpSp>
        <p:nvGrpSpPr>
          <p:cNvPr id="19" name="Group 18"/>
          <p:cNvGrpSpPr/>
          <p:nvPr/>
        </p:nvGrpSpPr>
        <p:grpSpPr>
          <a:xfrm>
            <a:off x="1219200" y="3208726"/>
            <a:ext cx="2514600" cy="1596339"/>
            <a:chOff x="1219200" y="3208726"/>
            <a:chExt cx="2514600" cy="1596339"/>
          </a:xfrm>
        </p:grpSpPr>
        <p:sp>
          <p:nvSpPr>
            <p:cNvPr id="25" name="TextBox 24"/>
            <p:cNvSpPr txBox="1"/>
            <p:nvPr/>
          </p:nvSpPr>
          <p:spPr>
            <a:xfrm>
              <a:off x="1219200" y="4343400"/>
              <a:ext cx="2514600" cy="461665"/>
            </a:xfrm>
            <a:prstGeom prst="rect">
              <a:avLst/>
            </a:prstGeom>
            <a:noFill/>
          </p:spPr>
          <p:txBody>
            <a:bodyPr wrap="square" rtlCol="0">
              <a:spAutoFit/>
            </a:bodyPr>
            <a:lstStyle/>
            <a:p>
              <a:pPr algn="ctr"/>
              <a:r>
                <a:rPr lang="en-US" sz="800" b="1" dirty="0"/>
                <a:t>S6L-24D</a:t>
              </a:r>
            </a:p>
            <a:p>
              <a:pPr algn="ctr"/>
              <a:r>
                <a:rPr lang="en-US" sz="800" dirty="0"/>
                <a:t>24 fader strips, 8 analog in/8 analog out, </a:t>
              </a:r>
              <a:br>
                <a:rPr lang="en-US" sz="800" dirty="0"/>
              </a:br>
              <a:r>
                <a:rPr lang="en-US" sz="800" dirty="0"/>
                <a:t>8 AES in/8 AES out</a:t>
              </a:r>
            </a:p>
          </p:txBody>
        </p:sp>
        <p:pic>
          <p:nvPicPr>
            <p:cNvPr id="61" name="Picture 60" descr="S6L_24D_simple.jpg"/>
            <p:cNvPicPr>
              <a:picLocks noChangeAspect="1"/>
            </p:cNvPicPr>
            <p:nvPr/>
          </p:nvPicPr>
          <p:blipFill>
            <a:blip r:embed="rId3" cstate="print"/>
            <a:stretch>
              <a:fillRect/>
            </a:stretch>
          </p:blipFill>
          <p:spPr>
            <a:xfrm>
              <a:off x="1671909" y="3208726"/>
              <a:ext cx="1685382" cy="1097280"/>
            </a:xfrm>
            <a:prstGeom prst="rect">
              <a:avLst/>
            </a:prstGeom>
          </p:spPr>
        </p:pic>
      </p:grpSp>
      <p:grpSp>
        <p:nvGrpSpPr>
          <p:cNvPr id="22" name="Group 21"/>
          <p:cNvGrpSpPr/>
          <p:nvPr/>
        </p:nvGrpSpPr>
        <p:grpSpPr>
          <a:xfrm>
            <a:off x="470756" y="1264328"/>
            <a:ext cx="3311973" cy="1559537"/>
            <a:chOff x="470756" y="1264328"/>
            <a:chExt cx="3311973" cy="1559537"/>
          </a:xfrm>
        </p:grpSpPr>
        <p:pic>
          <p:nvPicPr>
            <p:cNvPr id="49" name="Picture 48" descr="S6L_48D_simple.jpg"/>
            <p:cNvPicPr>
              <a:picLocks noChangeAspect="1"/>
            </p:cNvPicPr>
            <p:nvPr/>
          </p:nvPicPr>
          <p:blipFill>
            <a:blip r:embed="rId4" cstate="print"/>
            <a:stretch>
              <a:fillRect/>
            </a:stretch>
          </p:blipFill>
          <p:spPr>
            <a:xfrm>
              <a:off x="470756" y="1264328"/>
              <a:ext cx="3311973" cy="1097280"/>
            </a:xfrm>
            <a:prstGeom prst="rect">
              <a:avLst/>
            </a:prstGeom>
          </p:spPr>
        </p:pic>
        <p:sp>
          <p:nvSpPr>
            <p:cNvPr id="67" name="TextBox 66"/>
            <p:cNvSpPr txBox="1"/>
            <p:nvPr/>
          </p:nvSpPr>
          <p:spPr>
            <a:xfrm>
              <a:off x="793242" y="2362200"/>
              <a:ext cx="2667000" cy="461665"/>
            </a:xfrm>
            <a:prstGeom prst="rect">
              <a:avLst/>
            </a:prstGeom>
            <a:noFill/>
          </p:spPr>
          <p:txBody>
            <a:bodyPr wrap="square" rtlCol="0">
              <a:spAutoFit/>
            </a:bodyPr>
            <a:lstStyle/>
            <a:p>
              <a:pPr algn="ctr"/>
              <a:r>
                <a:rPr lang="en-US" sz="800" b="1" dirty="0"/>
                <a:t>S6L-48D</a:t>
              </a:r>
            </a:p>
            <a:p>
              <a:pPr algn="ctr"/>
              <a:r>
                <a:rPr lang="en-US" sz="800" dirty="0"/>
                <a:t>48 fader strips, 8 analog in/8 analog out, </a:t>
              </a:r>
              <a:br>
                <a:rPr lang="en-US" sz="800" dirty="0"/>
              </a:br>
              <a:r>
                <a:rPr lang="en-US" sz="800" dirty="0"/>
                <a:t>8 AES in/8 AES out</a:t>
              </a:r>
            </a:p>
          </p:txBody>
        </p:sp>
      </p:grpSp>
      <p:grpSp>
        <p:nvGrpSpPr>
          <p:cNvPr id="20" name="Group 19"/>
          <p:cNvGrpSpPr/>
          <p:nvPr/>
        </p:nvGrpSpPr>
        <p:grpSpPr>
          <a:xfrm>
            <a:off x="4572000" y="3200400"/>
            <a:ext cx="2514600" cy="1609987"/>
            <a:chOff x="4572000" y="3200400"/>
            <a:chExt cx="2514600" cy="1609987"/>
          </a:xfrm>
        </p:grpSpPr>
        <p:sp>
          <p:nvSpPr>
            <p:cNvPr id="68" name="TextBox 67"/>
            <p:cNvSpPr txBox="1"/>
            <p:nvPr/>
          </p:nvSpPr>
          <p:spPr>
            <a:xfrm>
              <a:off x="4572000" y="4348722"/>
              <a:ext cx="2514600" cy="461665"/>
            </a:xfrm>
            <a:prstGeom prst="rect">
              <a:avLst/>
            </a:prstGeom>
            <a:noFill/>
          </p:spPr>
          <p:txBody>
            <a:bodyPr wrap="square" rtlCol="0">
              <a:spAutoFit/>
            </a:bodyPr>
            <a:lstStyle/>
            <a:p>
              <a:pPr algn="ctr"/>
              <a:r>
                <a:rPr lang="en-US" sz="800" b="1" dirty="0"/>
                <a:t>S6L-24C</a:t>
              </a:r>
            </a:p>
            <a:p>
              <a:pPr algn="ctr"/>
              <a:r>
                <a:rPr lang="en-US" sz="800" dirty="0"/>
                <a:t>24 fader strips, 8 analog in/8 analog out, </a:t>
              </a:r>
              <a:br>
                <a:rPr lang="en-US" sz="800" dirty="0"/>
              </a:br>
              <a:r>
                <a:rPr lang="en-US" sz="800" dirty="0"/>
                <a:t>8 AES in/8 AES out</a:t>
              </a:r>
            </a:p>
          </p:txBody>
        </p:sp>
        <p:pic>
          <p:nvPicPr>
            <p:cNvPr id="69" name="Picture 68" descr="S6L_24C_simple.jpg"/>
            <p:cNvPicPr>
              <a:picLocks noChangeAspect="1"/>
            </p:cNvPicPr>
            <p:nvPr/>
          </p:nvPicPr>
          <p:blipFill>
            <a:blip r:embed="rId5" cstate="print"/>
            <a:stretch>
              <a:fillRect/>
            </a:stretch>
          </p:blipFill>
          <p:spPr>
            <a:xfrm>
              <a:off x="4948070" y="3200400"/>
              <a:ext cx="1686261" cy="1097280"/>
            </a:xfrm>
            <a:prstGeom prst="rect">
              <a:avLst/>
            </a:prstGeom>
          </p:spPr>
        </p:pic>
      </p:grpSp>
      <p:grpSp>
        <p:nvGrpSpPr>
          <p:cNvPr id="18" name="Group 17"/>
          <p:cNvGrpSpPr/>
          <p:nvPr/>
        </p:nvGrpSpPr>
        <p:grpSpPr>
          <a:xfrm>
            <a:off x="2895600" y="5071280"/>
            <a:ext cx="2286000" cy="1439474"/>
            <a:chOff x="2895600" y="5071280"/>
            <a:chExt cx="2286000" cy="1439474"/>
          </a:xfrm>
        </p:grpSpPr>
        <p:pic>
          <p:nvPicPr>
            <p:cNvPr id="63" name="Picture 62" descr="S6L_16C_simple.jpg"/>
            <p:cNvPicPr>
              <a:picLocks noChangeAspect="1"/>
            </p:cNvPicPr>
            <p:nvPr/>
          </p:nvPicPr>
          <p:blipFill>
            <a:blip r:embed="rId6" cstate="print"/>
            <a:stretch>
              <a:fillRect/>
            </a:stretch>
          </p:blipFill>
          <p:spPr>
            <a:xfrm>
              <a:off x="3495223" y="5071280"/>
              <a:ext cx="1086754" cy="1097280"/>
            </a:xfrm>
            <a:prstGeom prst="rect">
              <a:avLst/>
            </a:prstGeom>
          </p:spPr>
        </p:pic>
        <p:sp>
          <p:nvSpPr>
            <p:cNvPr id="70" name="TextBox 69"/>
            <p:cNvSpPr txBox="1"/>
            <p:nvPr/>
          </p:nvSpPr>
          <p:spPr>
            <a:xfrm>
              <a:off x="2895600" y="6172200"/>
              <a:ext cx="2286000" cy="338554"/>
            </a:xfrm>
            <a:prstGeom prst="rect">
              <a:avLst/>
            </a:prstGeom>
            <a:noFill/>
          </p:spPr>
          <p:txBody>
            <a:bodyPr wrap="square" rtlCol="0">
              <a:spAutoFit/>
            </a:bodyPr>
            <a:lstStyle/>
            <a:p>
              <a:pPr algn="ctr"/>
              <a:r>
                <a:rPr lang="en-US" sz="800" b="1" dirty="0"/>
                <a:t>S6L-16C</a:t>
              </a:r>
            </a:p>
            <a:p>
              <a:pPr algn="ctr"/>
              <a:r>
                <a:rPr lang="en-US" sz="800" dirty="0"/>
                <a:t>16 fader strips</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84238"/>
          </a:xfrm>
        </p:spPr>
        <p:txBody>
          <a:bodyPr>
            <a:normAutofit/>
          </a:bodyPr>
          <a:lstStyle/>
          <a:p>
            <a:r>
              <a:rPr lang="en-US" dirty="0"/>
              <a:t>- Assets 3 – Pro Tools IO and SYNC</a:t>
            </a:r>
          </a:p>
        </p:txBody>
      </p:sp>
      <p:grpSp>
        <p:nvGrpSpPr>
          <p:cNvPr id="62" name="Group 61"/>
          <p:cNvGrpSpPr/>
          <p:nvPr/>
        </p:nvGrpSpPr>
        <p:grpSpPr>
          <a:xfrm>
            <a:off x="1036110" y="1752600"/>
            <a:ext cx="1325880" cy="427280"/>
            <a:chOff x="4343519" y="2578274"/>
            <a:chExt cx="1325880" cy="427280"/>
          </a:xfrm>
        </p:grpSpPr>
        <p:pic>
          <p:nvPicPr>
            <p:cNvPr id="34" name="Picture 33" descr="Sync_HD_Back_outline.jpg"/>
            <p:cNvPicPr>
              <a:picLocks noChangeAspect="1"/>
            </p:cNvPicPr>
            <p:nvPr/>
          </p:nvPicPr>
          <p:blipFill>
            <a:blip r:embed="rId2" cstate="print"/>
            <a:stretch>
              <a:fillRect/>
            </a:stretch>
          </p:blipFill>
          <p:spPr>
            <a:xfrm>
              <a:off x="4343519" y="2578274"/>
              <a:ext cx="1325880" cy="116431"/>
            </a:xfrm>
            <a:prstGeom prst="rect">
              <a:avLst/>
            </a:prstGeom>
          </p:spPr>
        </p:pic>
        <p:sp>
          <p:nvSpPr>
            <p:cNvPr id="35" name="TextBox 34"/>
            <p:cNvSpPr txBox="1"/>
            <p:nvPr/>
          </p:nvSpPr>
          <p:spPr>
            <a:xfrm>
              <a:off x="4648200" y="2667000"/>
              <a:ext cx="707245" cy="338554"/>
            </a:xfrm>
            <a:prstGeom prst="rect">
              <a:avLst/>
            </a:prstGeom>
            <a:noFill/>
          </p:spPr>
          <p:txBody>
            <a:bodyPr wrap="none" rtlCol="0">
              <a:spAutoFit/>
            </a:bodyPr>
            <a:lstStyle/>
            <a:p>
              <a:pPr algn="ctr"/>
              <a:r>
                <a:rPr lang="en-US" sz="800" b="1" dirty="0"/>
                <a:t>SYNC | HD </a:t>
              </a:r>
              <a:br>
                <a:rPr lang="en-US" sz="800" b="1" dirty="0"/>
              </a:br>
              <a:r>
                <a:rPr lang="en-US" sz="800" b="1" dirty="0"/>
                <a:t>(back panel)</a:t>
              </a:r>
            </a:p>
          </p:txBody>
        </p:sp>
      </p:grpSp>
      <p:grpSp>
        <p:nvGrpSpPr>
          <p:cNvPr id="66" name="Group 65"/>
          <p:cNvGrpSpPr/>
          <p:nvPr/>
        </p:nvGrpSpPr>
        <p:grpSpPr>
          <a:xfrm>
            <a:off x="3550920" y="1752600"/>
            <a:ext cx="1325879" cy="465902"/>
            <a:chOff x="4160520" y="2095608"/>
            <a:chExt cx="1325879" cy="465902"/>
          </a:xfrm>
        </p:grpSpPr>
        <p:pic>
          <p:nvPicPr>
            <p:cNvPr id="33" name="Picture 32" descr="HD_MADI_Back_outline.jpg"/>
            <p:cNvPicPr>
              <a:picLocks noChangeAspect="1"/>
            </p:cNvPicPr>
            <p:nvPr/>
          </p:nvPicPr>
          <p:blipFill>
            <a:blip r:embed="rId3" cstate="print"/>
            <a:stretch>
              <a:fillRect/>
            </a:stretch>
          </p:blipFill>
          <p:spPr>
            <a:xfrm>
              <a:off x="4160520" y="2095608"/>
              <a:ext cx="1325879" cy="132333"/>
            </a:xfrm>
            <a:prstGeom prst="rect">
              <a:avLst/>
            </a:prstGeom>
          </p:spPr>
        </p:pic>
        <p:sp>
          <p:nvSpPr>
            <p:cNvPr id="36" name="TextBox 35"/>
            <p:cNvSpPr txBox="1"/>
            <p:nvPr/>
          </p:nvSpPr>
          <p:spPr>
            <a:xfrm>
              <a:off x="4223689" y="2222956"/>
              <a:ext cx="1231427" cy="338554"/>
            </a:xfrm>
            <a:prstGeom prst="rect">
              <a:avLst/>
            </a:prstGeom>
            <a:noFill/>
          </p:spPr>
          <p:txBody>
            <a:bodyPr wrap="none" rtlCol="0">
              <a:spAutoFit/>
            </a:bodyPr>
            <a:lstStyle/>
            <a:p>
              <a:pPr algn="ctr"/>
              <a:r>
                <a:rPr lang="en-US" sz="800" b="1" dirty="0"/>
                <a:t>Pro Tools | HD MADI IO  </a:t>
              </a:r>
              <a:br>
                <a:rPr lang="en-US" sz="800" b="1" dirty="0"/>
              </a:br>
              <a:r>
                <a:rPr lang="en-US" sz="800" b="1" dirty="0"/>
                <a:t>(back panel)</a:t>
              </a:r>
            </a:p>
          </p:txBody>
        </p:sp>
      </p:grpSp>
      <p:grpSp>
        <p:nvGrpSpPr>
          <p:cNvPr id="61" name="Group 60"/>
          <p:cNvGrpSpPr/>
          <p:nvPr/>
        </p:nvGrpSpPr>
        <p:grpSpPr>
          <a:xfrm>
            <a:off x="1020277" y="1295400"/>
            <a:ext cx="1325880" cy="310433"/>
            <a:chOff x="838200" y="2971800"/>
            <a:chExt cx="1325880" cy="310433"/>
          </a:xfrm>
        </p:grpSpPr>
        <p:pic>
          <p:nvPicPr>
            <p:cNvPr id="42" name="Picture 41" descr="SYNC_HD_front.png"/>
            <p:cNvPicPr>
              <a:picLocks noChangeAspect="1"/>
            </p:cNvPicPr>
            <p:nvPr/>
          </p:nvPicPr>
          <p:blipFill>
            <a:blip r:embed="rId4" cstate="print"/>
            <a:stretch>
              <a:fillRect/>
            </a:stretch>
          </p:blipFill>
          <p:spPr>
            <a:xfrm>
              <a:off x="838200" y="2971800"/>
              <a:ext cx="1325880" cy="126989"/>
            </a:xfrm>
            <a:prstGeom prst="rect">
              <a:avLst/>
            </a:prstGeom>
          </p:spPr>
        </p:pic>
        <p:sp>
          <p:nvSpPr>
            <p:cNvPr id="50" name="TextBox 49"/>
            <p:cNvSpPr txBox="1"/>
            <p:nvPr/>
          </p:nvSpPr>
          <p:spPr>
            <a:xfrm>
              <a:off x="914400" y="3066789"/>
              <a:ext cx="1188146" cy="215444"/>
            </a:xfrm>
            <a:prstGeom prst="rect">
              <a:avLst/>
            </a:prstGeom>
            <a:noFill/>
          </p:spPr>
          <p:txBody>
            <a:bodyPr wrap="none" rtlCol="0">
              <a:spAutoFit/>
            </a:bodyPr>
            <a:lstStyle/>
            <a:p>
              <a:r>
                <a:rPr lang="en-US" sz="800" b="1" dirty="0"/>
                <a:t>SYNC | HD (front panel)</a:t>
              </a:r>
            </a:p>
          </p:txBody>
        </p:sp>
      </p:grpSp>
      <p:grpSp>
        <p:nvGrpSpPr>
          <p:cNvPr id="54" name="Group 53"/>
          <p:cNvGrpSpPr/>
          <p:nvPr/>
        </p:nvGrpSpPr>
        <p:grpSpPr>
          <a:xfrm>
            <a:off x="3352800" y="1295400"/>
            <a:ext cx="1768433" cy="367844"/>
            <a:chOff x="3581400" y="3352800"/>
            <a:chExt cx="1768433" cy="367844"/>
          </a:xfrm>
        </p:grpSpPr>
        <p:pic>
          <p:nvPicPr>
            <p:cNvPr id="43" name="Picture 42" descr="HD_MADI_front.png"/>
            <p:cNvPicPr>
              <a:picLocks noChangeAspect="1"/>
            </p:cNvPicPr>
            <p:nvPr/>
          </p:nvPicPr>
          <p:blipFill>
            <a:blip r:embed="rId5" cstate="print"/>
            <a:stretch>
              <a:fillRect/>
            </a:stretch>
          </p:blipFill>
          <p:spPr>
            <a:xfrm>
              <a:off x="3733800" y="3352800"/>
              <a:ext cx="1325880" cy="165575"/>
            </a:xfrm>
            <a:prstGeom prst="rect">
              <a:avLst/>
            </a:prstGeom>
          </p:spPr>
        </p:pic>
        <p:sp>
          <p:nvSpPr>
            <p:cNvPr id="51" name="TextBox 50"/>
            <p:cNvSpPr txBox="1"/>
            <p:nvPr/>
          </p:nvSpPr>
          <p:spPr>
            <a:xfrm>
              <a:off x="3581400" y="3505200"/>
              <a:ext cx="1768433" cy="215444"/>
            </a:xfrm>
            <a:prstGeom prst="rect">
              <a:avLst/>
            </a:prstGeom>
            <a:noFill/>
          </p:spPr>
          <p:txBody>
            <a:bodyPr wrap="none" rtlCol="0">
              <a:spAutoFit/>
            </a:bodyPr>
            <a:lstStyle/>
            <a:p>
              <a:r>
                <a:rPr lang="en-US" sz="800" b="1" dirty="0"/>
                <a:t>Pro Tools | HD MADI IO  (front panel)</a:t>
              </a:r>
            </a:p>
          </p:txBody>
        </p:sp>
      </p:grpSp>
      <p:pic>
        <p:nvPicPr>
          <p:cNvPr id="87" name="Picture 86" descr="MTRX_back_outline_noExp.jpg"/>
          <p:cNvPicPr>
            <a:picLocks noChangeAspect="1"/>
          </p:cNvPicPr>
          <p:nvPr/>
        </p:nvPicPr>
        <p:blipFill>
          <a:blip r:embed="rId6" cstate="print"/>
          <a:stretch>
            <a:fillRect/>
          </a:stretch>
        </p:blipFill>
        <p:spPr>
          <a:xfrm>
            <a:off x="7170006" y="2402594"/>
            <a:ext cx="1325880" cy="261514"/>
          </a:xfrm>
          <a:prstGeom prst="rect">
            <a:avLst/>
          </a:prstGeom>
        </p:spPr>
      </p:pic>
      <p:pic>
        <p:nvPicPr>
          <p:cNvPr id="95" name="Picture 94" descr="MTRX_back_wDualMADI.jpg"/>
          <p:cNvPicPr>
            <a:picLocks noChangeAspect="1"/>
          </p:cNvPicPr>
          <p:nvPr/>
        </p:nvPicPr>
        <p:blipFill>
          <a:blip r:embed="rId7" cstate="print"/>
          <a:stretch>
            <a:fillRect/>
          </a:stretch>
        </p:blipFill>
        <p:spPr>
          <a:xfrm>
            <a:off x="7170006" y="1676400"/>
            <a:ext cx="1325880" cy="261514"/>
          </a:xfrm>
          <a:prstGeom prst="rect">
            <a:avLst/>
          </a:prstGeom>
        </p:spPr>
      </p:pic>
      <p:pic>
        <p:nvPicPr>
          <p:cNvPr id="96" name="Picture 95" descr="MTRX_front_outlines.png"/>
          <p:cNvPicPr>
            <a:picLocks noChangeAspect="1"/>
          </p:cNvPicPr>
          <p:nvPr/>
        </p:nvPicPr>
        <p:blipFill>
          <a:blip r:embed="rId8" cstate="print"/>
          <a:stretch>
            <a:fillRect/>
          </a:stretch>
        </p:blipFill>
        <p:spPr>
          <a:xfrm>
            <a:off x="5638800" y="1676400"/>
            <a:ext cx="1325880" cy="262634"/>
          </a:xfrm>
          <a:prstGeom prst="rect">
            <a:avLst/>
          </a:prstGeom>
        </p:spPr>
      </p:pic>
      <p:sp>
        <p:nvSpPr>
          <p:cNvPr id="97" name="TextBox 96"/>
          <p:cNvSpPr txBox="1"/>
          <p:nvPr/>
        </p:nvSpPr>
        <p:spPr>
          <a:xfrm>
            <a:off x="5815068" y="1912244"/>
            <a:ext cx="973343" cy="338554"/>
          </a:xfrm>
          <a:prstGeom prst="rect">
            <a:avLst/>
          </a:prstGeom>
          <a:noFill/>
        </p:spPr>
        <p:txBody>
          <a:bodyPr wrap="none" rtlCol="0">
            <a:spAutoFit/>
          </a:bodyPr>
          <a:lstStyle/>
          <a:p>
            <a:pPr algn="ctr"/>
            <a:r>
              <a:rPr lang="en-US" sz="800" b="1" dirty="0"/>
              <a:t>Pro Tools | MTRX  </a:t>
            </a:r>
            <a:br>
              <a:rPr lang="en-US" sz="800" b="1" dirty="0"/>
            </a:br>
            <a:r>
              <a:rPr lang="en-US" sz="800" b="1" dirty="0"/>
              <a:t>(front panel)</a:t>
            </a:r>
          </a:p>
        </p:txBody>
      </p:sp>
      <p:sp>
        <p:nvSpPr>
          <p:cNvPr id="98" name="TextBox 97"/>
          <p:cNvSpPr txBox="1"/>
          <p:nvPr/>
        </p:nvSpPr>
        <p:spPr>
          <a:xfrm>
            <a:off x="6934995" y="1947446"/>
            <a:ext cx="1843774" cy="338554"/>
          </a:xfrm>
          <a:prstGeom prst="rect">
            <a:avLst/>
          </a:prstGeom>
          <a:noFill/>
        </p:spPr>
        <p:txBody>
          <a:bodyPr wrap="none" rtlCol="0">
            <a:spAutoFit/>
          </a:bodyPr>
          <a:lstStyle/>
          <a:p>
            <a:pPr algn="ctr"/>
            <a:r>
              <a:rPr lang="en-US" sz="800" b="1" dirty="0"/>
              <a:t>Pro Tools | MTRX  </a:t>
            </a:r>
          </a:p>
          <a:p>
            <a:pPr algn="ctr"/>
            <a:r>
              <a:rPr lang="en-US" sz="800" b="1" dirty="0"/>
              <a:t>(back panel, with Dual MADI exp. card)</a:t>
            </a:r>
          </a:p>
        </p:txBody>
      </p:sp>
      <p:sp>
        <p:nvSpPr>
          <p:cNvPr id="99" name="TextBox 98"/>
          <p:cNvSpPr txBox="1"/>
          <p:nvPr/>
        </p:nvSpPr>
        <p:spPr>
          <a:xfrm>
            <a:off x="7063236" y="2658413"/>
            <a:ext cx="1587294" cy="338554"/>
          </a:xfrm>
          <a:prstGeom prst="rect">
            <a:avLst/>
          </a:prstGeom>
          <a:noFill/>
        </p:spPr>
        <p:txBody>
          <a:bodyPr wrap="none" rtlCol="0">
            <a:spAutoFit/>
          </a:bodyPr>
          <a:lstStyle/>
          <a:p>
            <a:pPr algn="ctr"/>
            <a:r>
              <a:rPr lang="en-US" sz="800" b="1" dirty="0"/>
              <a:t>Pro Tools | MTRX  </a:t>
            </a:r>
          </a:p>
          <a:p>
            <a:pPr algn="ctr"/>
            <a:r>
              <a:rPr lang="en-US" sz="800" b="1" dirty="0"/>
              <a:t>(back panel, stock/no exp. cards)</a:t>
            </a:r>
          </a:p>
        </p:txBody>
      </p:sp>
      <p:sp>
        <p:nvSpPr>
          <p:cNvPr id="60" name="Rectangle 59"/>
          <p:cNvSpPr/>
          <p:nvPr/>
        </p:nvSpPr>
        <p:spPr>
          <a:xfrm>
            <a:off x="1035991" y="2239090"/>
            <a:ext cx="1326209" cy="118872"/>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SYNC HD</a:t>
            </a:r>
          </a:p>
        </p:txBody>
      </p:sp>
      <p:sp>
        <p:nvSpPr>
          <p:cNvPr id="63" name="TextBox 62"/>
          <p:cNvSpPr txBox="1"/>
          <p:nvPr/>
        </p:nvSpPr>
        <p:spPr>
          <a:xfrm>
            <a:off x="1373526" y="2328446"/>
            <a:ext cx="651139" cy="338554"/>
          </a:xfrm>
          <a:prstGeom prst="rect">
            <a:avLst/>
          </a:prstGeom>
          <a:noFill/>
        </p:spPr>
        <p:txBody>
          <a:bodyPr wrap="none" rtlCol="0">
            <a:spAutoFit/>
          </a:bodyPr>
          <a:lstStyle/>
          <a:p>
            <a:pPr algn="ctr"/>
            <a:r>
              <a:rPr lang="en-US" sz="800" b="1" dirty="0"/>
              <a:t>SYNC | HD </a:t>
            </a:r>
            <a:br>
              <a:rPr lang="en-US" sz="800" b="1" dirty="0"/>
            </a:br>
            <a:r>
              <a:rPr lang="en-US" sz="800" b="1" dirty="0"/>
              <a:t>(simple)</a:t>
            </a:r>
          </a:p>
        </p:txBody>
      </p:sp>
      <p:sp>
        <p:nvSpPr>
          <p:cNvPr id="64" name="Rectangle 63"/>
          <p:cNvSpPr/>
          <p:nvPr/>
        </p:nvSpPr>
        <p:spPr>
          <a:xfrm>
            <a:off x="3571623" y="2252664"/>
            <a:ext cx="1326209" cy="118872"/>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Pro Tools | HD MADI</a:t>
            </a:r>
          </a:p>
        </p:txBody>
      </p:sp>
      <p:sp>
        <p:nvSpPr>
          <p:cNvPr id="65" name="TextBox 64"/>
          <p:cNvSpPr txBox="1"/>
          <p:nvPr/>
        </p:nvSpPr>
        <p:spPr>
          <a:xfrm>
            <a:off x="3678324" y="2342020"/>
            <a:ext cx="1112805" cy="338554"/>
          </a:xfrm>
          <a:prstGeom prst="rect">
            <a:avLst/>
          </a:prstGeom>
          <a:noFill/>
        </p:spPr>
        <p:txBody>
          <a:bodyPr wrap="none" rtlCol="0">
            <a:spAutoFit/>
          </a:bodyPr>
          <a:lstStyle/>
          <a:p>
            <a:pPr algn="ctr"/>
            <a:r>
              <a:rPr lang="en-US" sz="800" b="1" dirty="0"/>
              <a:t>Pro Tools | HD MADI  </a:t>
            </a:r>
            <a:br>
              <a:rPr lang="en-US" sz="800" b="1" dirty="0"/>
            </a:br>
            <a:r>
              <a:rPr lang="en-US" sz="800" b="1" dirty="0"/>
              <a:t>(simple)</a:t>
            </a:r>
          </a:p>
        </p:txBody>
      </p:sp>
      <p:sp>
        <p:nvSpPr>
          <p:cNvPr id="67" name="Rectangle 66"/>
          <p:cNvSpPr/>
          <p:nvPr/>
        </p:nvSpPr>
        <p:spPr>
          <a:xfrm>
            <a:off x="5663166" y="2412088"/>
            <a:ext cx="1326209" cy="265176"/>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Pro Tools | MTRX</a:t>
            </a:r>
          </a:p>
        </p:txBody>
      </p:sp>
      <p:sp>
        <p:nvSpPr>
          <p:cNvPr id="68" name="TextBox 67"/>
          <p:cNvSpPr txBox="1"/>
          <p:nvPr/>
        </p:nvSpPr>
        <p:spPr>
          <a:xfrm>
            <a:off x="5850819" y="2667000"/>
            <a:ext cx="950901" cy="338554"/>
          </a:xfrm>
          <a:prstGeom prst="rect">
            <a:avLst/>
          </a:prstGeom>
          <a:noFill/>
        </p:spPr>
        <p:txBody>
          <a:bodyPr wrap="none" rtlCol="0">
            <a:spAutoFit/>
          </a:bodyPr>
          <a:lstStyle/>
          <a:p>
            <a:pPr algn="ctr"/>
            <a:r>
              <a:rPr lang="en-US" sz="800" b="1" dirty="0"/>
              <a:t>Pro Tools | MTRX </a:t>
            </a:r>
            <a:br>
              <a:rPr lang="en-US" sz="800" b="1" dirty="0"/>
            </a:br>
            <a:r>
              <a:rPr lang="en-US" sz="800" b="1" dirty="0"/>
              <a:t>(simple)</a:t>
            </a:r>
          </a:p>
        </p:txBody>
      </p:sp>
      <p:pic>
        <p:nvPicPr>
          <p:cNvPr id="71" name="Picture 70" descr="MTRX_front_color.png"/>
          <p:cNvPicPr>
            <a:picLocks noChangeAspect="1"/>
          </p:cNvPicPr>
          <p:nvPr/>
        </p:nvPicPr>
        <p:blipFill>
          <a:blip r:embed="rId9" cstate="print"/>
          <a:stretch>
            <a:fillRect/>
          </a:stretch>
        </p:blipFill>
        <p:spPr>
          <a:xfrm>
            <a:off x="6447315" y="990600"/>
            <a:ext cx="1325880" cy="263482"/>
          </a:xfrm>
          <a:prstGeom prst="rect">
            <a:avLst/>
          </a:prstGeom>
        </p:spPr>
      </p:pic>
      <p:sp>
        <p:nvSpPr>
          <p:cNvPr id="72" name="TextBox 71"/>
          <p:cNvSpPr txBox="1"/>
          <p:nvPr/>
        </p:nvSpPr>
        <p:spPr>
          <a:xfrm>
            <a:off x="6693172" y="1232356"/>
            <a:ext cx="973343" cy="338554"/>
          </a:xfrm>
          <a:prstGeom prst="rect">
            <a:avLst/>
          </a:prstGeom>
          <a:noFill/>
        </p:spPr>
        <p:txBody>
          <a:bodyPr wrap="none" rtlCol="0">
            <a:spAutoFit/>
          </a:bodyPr>
          <a:lstStyle/>
          <a:p>
            <a:pPr algn="ctr"/>
            <a:r>
              <a:rPr lang="en-US" sz="800" b="1" dirty="0"/>
              <a:t>Pro Tools | MTRX  </a:t>
            </a:r>
            <a:br>
              <a:rPr lang="en-US" sz="800" b="1" dirty="0"/>
            </a:br>
            <a:r>
              <a:rPr lang="en-US" sz="800" b="1" dirty="0"/>
              <a:t>(front panel)</a:t>
            </a:r>
          </a:p>
        </p:txBody>
      </p:sp>
      <p:sp>
        <p:nvSpPr>
          <p:cNvPr id="75" name="TextBox 74">
            <a:extLst>
              <a:ext uri="{FF2B5EF4-FFF2-40B4-BE49-F238E27FC236}">
                <a16:creationId xmlns:a16="http://schemas.microsoft.com/office/drawing/2014/main" id="{8FD7EE86-EEA2-470A-9DAB-FE15841F5238}"/>
              </a:ext>
            </a:extLst>
          </p:cNvPr>
          <p:cNvSpPr txBox="1"/>
          <p:nvPr/>
        </p:nvSpPr>
        <p:spPr>
          <a:xfrm>
            <a:off x="1542441" y="3903854"/>
            <a:ext cx="707245" cy="338554"/>
          </a:xfrm>
          <a:prstGeom prst="rect">
            <a:avLst/>
          </a:prstGeom>
          <a:noFill/>
        </p:spPr>
        <p:txBody>
          <a:bodyPr wrap="none" rtlCol="0">
            <a:spAutoFit/>
          </a:bodyPr>
          <a:lstStyle/>
          <a:p>
            <a:pPr algn="ctr"/>
            <a:r>
              <a:rPr lang="en-US" sz="800" b="1" dirty="0"/>
              <a:t>HD OMNI </a:t>
            </a:r>
            <a:br>
              <a:rPr lang="en-US" sz="800" b="1" dirty="0"/>
            </a:br>
            <a:r>
              <a:rPr lang="en-US" sz="800" b="1" dirty="0"/>
              <a:t>(back panel)</a:t>
            </a:r>
          </a:p>
        </p:txBody>
      </p:sp>
      <p:sp>
        <p:nvSpPr>
          <p:cNvPr id="76" name="TextBox 75">
            <a:extLst>
              <a:ext uri="{FF2B5EF4-FFF2-40B4-BE49-F238E27FC236}">
                <a16:creationId xmlns:a16="http://schemas.microsoft.com/office/drawing/2014/main" id="{25043CA2-8446-4C0A-9539-14270971BD9D}"/>
              </a:ext>
            </a:extLst>
          </p:cNvPr>
          <p:cNvSpPr txBox="1"/>
          <p:nvPr/>
        </p:nvSpPr>
        <p:spPr>
          <a:xfrm>
            <a:off x="4074717" y="4055650"/>
            <a:ext cx="707245" cy="338554"/>
          </a:xfrm>
          <a:prstGeom prst="rect">
            <a:avLst/>
          </a:prstGeom>
          <a:noFill/>
        </p:spPr>
        <p:txBody>
          <a:bodyPr wrap="none" rtlCol="0">
            <a:spAutoFit/>
          </a:bodyPr>
          <a:lstStyle/>
          <a:p>
            <a:pPr algn="ctr"/>
            <a:r>
              <a:rPr lang="en-US" sz="800" b="1" dirty="0"/>
              <a:t>HD IO  </a:t>
            </a:r>
            <a:br>
              <a:rPr lang="en-US" sz="800" b="1" dirty="0"/>
            </a:br>
            <a:r>
              <a:rPr lang="en-US" sz="800" b="1" dirty="0"/>
              <a:t>(back panel)</a:t>
            </a:r>
          </a:p>
        </p:txBody>
      </p:sp>
      <p:sp>
        <p:nvSpPr>
          <p:cNvPr id="77" name="TextBox 76">
            <a:extLst>
              <a:ext uri="{FF2B5EF4-FFF2-40B4-BE49-F238E27FC236}">
                <a16:creationId xmlns:a16="http://schemas.microsoft.com/office/drawing/2014/main" id="{8BDD81EE-742C-42BF-A11B-DEC583A1DFE1}"/>
              </a:ext>
            </a:extLst>
          </p:cNvPr>
          <p:cNvSpPr txBox="1"/>
          <p:nvPr/>
        </p:nvSpPr>
        <p:spPr>
          <a:xfrm>
            <a:off x="1355611" y="3449455"/>
            <a:ext cx="1148071" cy="215444"/>
          </a:xfrm>
          <a:prstGeom prst="rect">
            <a:avLst/>
          </a:prstGeom>
          <a:noFill/>
        </p:spPr>
        <p:txBody>
          <a:bodyPr wrap="none" rtlCol="0">
            <a:spAutoFit/>
          </a:bodyPr>
          <a:lstStyle/>
          <a:p>
            <a:r>
              <a:rPr lang="en-US" sz="800" b="1" dirty="0"/>
              <a:t>HD OMNI (front panel)</a:t>
            </a:r>
          </a:p>
        </p:txBody>
      </p:sp>
      <p:sp>
        <p:nvSpPr>
          <p:cNvPr id="78" name="TextBox 77">
            <a:extLst>
              <a:ext uri="{FF2B5EF4-FFF2-40B4-BE49-F238E27FC236}">
                <a16:creationId xmlns:a16="http://schemas.microsoft.com/office/drawing/2014/main" id="{AB0437D1-0210-4049-A393-D3C544CBF9B6}"/>
              </a:ext>
            </a:extLst>
          </p:cNvPr>
          <p:cNvSpPr txBox="1"/>
          <p:nvPr/>
        </p:nvSpPr>
        <p:spPr>
          <a:xfrm>
            <a:off x="3921631" y="3435020"/>
            <a:ext cx="1013419" cy="215444"/>
          </a:xfrm>
          <a:prstGeom prst="rect">
            <a:avLst/>
          </a:prstGeom>
          <a:noFill/>
        </p:spPr>
        <p:txBody>
          <a:bodyPr wrap="none" rtlCol="0">
            <a:spAutoFit/>
          </a:bodyPr>
          <a:lstStyle/>
          <a:p>
            <a:r>
              <a:rPr lang="en-US" sz="800" b="1" dirty="0"/>
              <a:t>HD IO  (front panel)</a:t>
            </a:r>
          </a:p>
        </p:txBody>
      </p:sp>
      <p:sp>
        <p:nvSpPr>
          <p:cNvPr id="79" name="TextBox 78">
            <a:extLst>
              <a:ext uri="{FF2B5EF4-FFF2-40B4-BE49-F238E27FC236}">
                <a16:creationId xmlns:a16="http://schemas.microsoft.com/office/drawing/2014/main" id="{E06BD27B-EAF0-46CB-9F1C-6FB1BC92423C}"/>
              </a:ext>
            </a:extLst>
          </p:cNvPr>
          <p:cNvSpPr txBox="1"/>
          <p:nvPr/>
        </p:nvSpPr>
        <p:spPr>
          <a:xfrm>
            <a:off x="6746993" y="4658610"/>
            <a:ext cx="1268297" cy="338554"/>
          </a:xfrm>
          <a:prstGeom prst="rect">
            <a:avLst/>
          </a:prstGeom>
          <a:noFill/>
        </p:spPr>
        <p:txBody>
          <a:bodyPr wrap="none" rtlCol="0">
            <a:spAutoFit/>
          </a:bodyPr>
          <a:lstStyle/>
          <a:p>
            <a:pPr algn="ctr"/>
            <a:r>
              <a:rPr lang="en-US" sz="800" b="1" dirty="0"/>
              <a:t>Pro Tools | MTRX Studio  </a:t>
            </a:r>
            <a:br>
              <a:rPr lang="en-US" sz="800" b="1" dirty="0"/>
            </a:br>
            <a:r>
              <a:rPr lang="en-US" sz="800" b="1" dirty="0"/>
              <a:t>(front panel)</a:t>
            </a:r>
          </a:p>
        </p:txBody>
      </p:sp>
      <p:sp>
        <p:nvSpPr>
          <p:cNvPr id="80" name="TextBox 79">
            <a:extLst>
              <a:ext uri="{FF2B5EF4-FFF2-40B4-BE49-F238E27FC236}">
                <a16:creationId xmlns:a16="http://schemas.microsoft.com/office/drawing/2014/main" id="{47A1B4E9-86E3-4EA6-9E2C-47E0AC7EFDEC}"/>
              </a:ext>
            </a:extLst>
          </p:cNvPr>
          <p:cNvSpPr txBox="1"/>
          <p:nvPr/>
        </p:nvSpPr>
        <p:spPr>
          <a:xfrm>
            <a:off x="6790769" y="3939548"/>
            <a:ext cx="1268297" cy="338554"/>
          </a:xfrm>
          <a:prstGeom prst="rect">
            <a:avLst/>
          </a:prstGeom>
          <a:noFill/>
        </p:spPr>
        <p:txBody>
          <a:bodyPr wrap="none" rtlCol="0">
            <a:spAutoFit/>
          </a:bodyPr>
          <a:lstStyle/>
          <a:p>
            <a:pPr algn="ctr"/>
            <a:r>
              <a:rPr lang="en-US" sz="800" b="1" dirty="0"/>
              <a:t>Pro Tools | MTRX Studio  </a:t>
            </a:r>
          </a:p>
          <a:p>
            <a:pPr algn="ctr"/>
            <a:r>
              <a:rPr lang="en-US" sz="800" b="1" dirty="0"/>
              <a:t>(back panel)</a:t>
            </a:r>
          </a:p>
        </p:txBody>
      </p:sp>
      <p:sp>
        <p:nvSpPr>
          <p:cNvPr id="81" name="TextBox 80">
            <a:extLst>
              <a:ext uri="{FF2B5EF4-FFF2-40B4-BE49-F238E27FC236}">
                <a16:creationId xmlns:a16="http://schemas.microsoft.com/office/drawing/2014/main" id="{13E64238-2763-4499-AC3A-85671578746A}"/>
              </a:ext>
            </a:extLst>
          </p:cNvPr>
          <p:cNvSpPr txBox="1"/>
          <p:nvPr/>
        </p:nvSpPr>
        <p:spPr>
          <a:xfrm>
            <a:off x="6785157" y="5278149"/>
            <a:ext cx="1268296" cy="338554"/>
          </a:xfrm>
          <a:prstGeom prst="rect">
            <a:avLst/>
          </a:prstGeom>
          <a:noFill/>
        </p:spPr>
        <p:txBody>
          <a:bodyPr wrap="none" rtlCol="0">
            <a:spAutoFit/>
          </a:bodyPr>
          <a:lstStyle/>
          <a:p>
            <a:pPr algn="ctr"/>
            <a:r>
              <a:rPr lang="en-US" sz="800" b="1" dirty="0"/>
              <a:t>Pro Tools | MTRX Studio  </a:t>
            </a:r>
          </a:p>
          <a:p>
            <a:pPr algn="ctr"/>
            <a:r>
              <a:rPr lang="en-US" sz="800" b="1" dirty="0"/>
              <a:t>(back panel)</a:t>
            </a:r>
          </a:p>
        </p:txBody>
      </p:sp>
      <p:sp>
        <p:nvSpPr>
          <p:cNvPr id="82" name="Rectangle 81">
            <a:extLst>
              <a:ext uri="{FF2B5EF4-FFF2-40B4-BE49-F238E27FC236}">
                <a16:creationId xmlns:a16="http://schemas.microsoft.com/office/drawing/2014/main" id="{D5B96E6A-6904-422C-B30D-CF50DBEA8472}"/>
              </a:ext>
            </a:extLst>
          </p:cNvPr>
          <p:cNvSpPr/>
          <p:nvPr/>
        </p:nvSpPr>
        <p:spPr>
          <a:xfrm>
            <a:off x="1268953" y="5791881"/>
            <a:ext cx="1326209" cy="118872"/>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HD OMNI</a:t>
            </a:r>
          </a:p>
        </p:txBody>
      </p:sp>
      <p:sp>
        <p:nvSpPr>
          <p:cNvPr id="83" name="TextBox 82">
            <a:extLst>
              <a:ext uri="{FF2B5EF4-FFF2-40B4-BE49-F238E27FC236}">
                <a16:creationId xmlns:a16="http://schemas.microsoft.com/office/drawing/2014/main" id="{D7477B3E-4DB5-4884-A66F-31272ACD3893}"/>
              </a:ext>
            </a:extLst>
          </p:cNvPr>
          <p:cNvSpPr txBox="1"/>
          <p:nvPr/>
        </p:nvSpPr>
        <p:spPr>
          <a:xfrm>
            <a:off x="1626525" y="5881237"/>
            <a:ext cx="611066" cy="338554"/>
          </a:xfrm>
          <a:prstGeom prst="rect">
            <a:avLst/>
          </a:prstGeom>
          <a:noFill/>
        </p:spPr>
        <p:txBody>
          <a:bodyPr wrap="none" rtlCol="0">
            <a:spAutoFit/>
          </a:bodyPr>
          <a:lstStyle/>
          <a:p>
            <a:pPr algn="ctr"/>
            <a:r>
              <a:rPr lang="en-US" sz="800" b="1" dirty="0"/>
              <a:t>HD OMNI </a:t>
            </a:r>
            <a:br>
              <a:rPr lang="en-US" sz="800" b="1" dirty="0"/>
            </a:br>
            <a:r>
              <a:rPr lang="en-US" sz="800" b="1" dirty="0"/>
              <a:t>(simple)</a:t>
            </a:r>
          </a:p>
        </p:txBody>
      </p:sp>
      <p:grpSp>
        <p:nvGrpSpPr>
          <p:cNvPr id="84" name="Group 83">
            <a:extLst>
              <a:ext uri="{FF2B5EF4-FFF2-40B4-BE49-F238E27FC236}">
                <a16:creationId xmlns:a16="http://schemas.microsoft.com/office/drawing/2014/main" id="{B987ECC4-E4F0-4E89-863E-D9EB7C3B3897}"/>
              </a:ext>
            </a:extLst>
          </p:cNvPr>
          <p:cNvGrpSpPr/>
          <p:nvPr/>
        </p:nvGrpSpPr>
        <p:grpSpPr>
          <a:xfrm>
            <a:off x="3765399" y="6172200"/>
            <a:ext cx="1326209" cy="599943"/>
            <a:chOff x="4336957" y="2411330"/>
            <a:chExt cx="1326209" cy="599943"/>
          </a:xfrm>
        </p:grpSpPr>
        <p:sp>
          <p:nvSpPr>
            <p:cNvPr id="136" name="Rectangle 135">
              <a:extLst>
                <a:ext uri="{FF2B5EF4-FFF2-40B4-BE49-F238E27FC236}">
                  <a16:creationId xmlns:a16="http://schemas.microsoft.com/office/drawing/2014/main" id="{A8D18887-6821-4690-A5EC-1E6A7BBCA6D1}"/>
                </a:ext>
              </a:extLst>
            </p:cNvPr>
            <p:cNvSpPr/>
            <p:nvPr/>
          </p:nvSpPr>
          <p:spPr>
            <a:xfrm>
              <a:off x="4336957" y="2411330"/>
              <a:ext cx="1326209" cy="269244"/>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HD IO</a:t>
              </a:r>
            </a:p>
          </p:txBody>
        </p:sp>
        <p:sp>
          <p:nvSpPr>
            <p:cNvPr id="137" name="TextBox 136">
              <a:extLst>
                <a:ext uri="{FF2B5EF4-FFF2-40B4-BE49-F238E27FC236}">
                  <a16:creationId xmlns:a16="http://schemas.microsoft.com/office/drawing/2014/main" id="{E8ED4827-6F6F-4C67-8CB1-D4530EE081DE}"/>
                </a:ext>
              </a:extLst>
            </p:cNvPr>
            <p:cNvSpPr txBox="1"/>
            <p:nvPr/>
          </p:nvSpPr>
          <p:spPr>
            <a:xfrm>
              <a:off x="4736036" y="2672719"/>
              <a:ext cx="530915" cy="338554"/>
            </a:xfrm>
            <a:prstGeom prst="rect">
              <a:avLst/>
            </a:prstGeom>
            <a:noFill/>
          </p:spPr>
          <p:txBody>
            <a:bodyPr wrap="none" rtlCol="0">
              <a:spAutoFit/>
            </a:bodyPr>
            <a:lstStyle/>
            <a:p>
              <a:pPr algn="ctr"/>
              <a:r>
                <a:rPr lang="en-US" sz="800" b="1" dirty="0"/>
                <a:t>HD IO</a:t>
              </a:r>
              <a:br>
                <a:rPr lang="en-US" sz="800" b="1" dirty="0"/>
              </a:br>
              <a:r>
                <a:rPr lang="en-US" sz="800" b="1" dirty="0"/>
                <a:t>(simple)</a:t>
              </a:r>
            </a:p>
          </p:txBody>
        </p:sp>
      </p:grpSp>
      <p:grpSp>
        <p:nvGrpSpPr>
          <p:cNvPr id="85" name="Group 84">
            <a:extLst>
              <a:ext uri="{FF2B5EF4-FFF2-40B4-BE49-F238E27FC236}">
                <a16:creationId xmlns:a16="http://schemas.microsoft.com/office/drawing/2014/main" id="{CDD810FC-6E5F-4AD1-AB40-4CD4330BCF99}"/>
              </a:ext>
            </a:extLst>
          </p:cNvPr>
          <p:cNvGrpSpPr/>
          <p:nvPr/>
        </p:nvGrpSpPr>
        <p:grpSpPr>
          <a:xfrm>
            <a:off x="6769494" y="5791881"/>
            <a:ext cx="1326209" cy="487995"/>
            <a:chOff x="5663166" y="2412088"/>
            <a:chExt cx="1326209" cy="487995"/>
          </a:xfrm>
        </p:grpSpPr>
        <p:sp>
          <p:nvSpPr>
            <p:cNvPr id="134" name="Rectangle 133">
              <a:extLst>
                <a:ext uri="{FF2B5EF4-FFF2-40B4-BE49-F238E27FC236}">
                  <a16:creationId xmlns:a16="http://schemas.microsoft.com/office/drawing/2014/main" id="{9268CF5C-794F-4B44-A920-4F76B95143D6}"/>
                </a:ext>
              </a:extLst>
            </p:cNvPr>
            <p:cNvSpPr/>
            <p:nvPr/>
          </p:nvSpPr>
          <p:spPr>
            <a:xfrm>
              <a:off x="5663166" y="2412088"/>
              <a:ext cx="1326209" cy="118872"/>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Pro Tools | MTRX</a:t>
              </a:r>
            </a:p>
          </p:txBody>
        </p:sp>
        <p:sp>
          <p:nvSpPr>
            <p:cNvPr id="135" name="TextBox 134">
              <a:extLst>
                <a:ext uri="{FF2B5EF4-FFF2-40B4-BE49-F238E27FC236}">
                  <a16:creationId xmlns:a16="http://schemas.microsoft.com/office/drawing/2014/main" id="{D5F4B6FA-9BED-4961-992B-6CACDD045C79}"/>
                </a:ext>
              </a:extLst>
            </p:cNvPr>
            <p:cNvSpPr txBox="1"/>
            <p:nvPr/>
          </p:nvSpPr>
          <p:spPr>
            <a:xfrm>
              <a:off x="5858482" y="2561529"/>
              <a:ext cx="950901" cy="338554"/>
            </a:xfrm>
            <a:prstGeom prst="rect">
              <a:avLst/>
            </a:prstGeom>
            <a:noFill/>
          </p:spPr>
          <p:txBody>
            <a:bodyPr wrap="none" rtlCol="0">
              <a:spAutoFit/>
            </a:bodyPr>
            <a:lstStyle/>
            <a:p>
              <a:pPr algn="ctr"/>
              <a:r>
                <a:rPr lang="en-US" sz="800" b="1" dirty="0"/>
                <a:t>Pro Tools | MTRX </a:t>
              </a:r>
              <a:br>
                <a:rPr lang="en-US" sz="800" b="1" dirty="0"/>
              </a:br>
              <a:r>
                <a:rPr lang="en-US" sz="800" b="1" dirty="0"/>
                <a:t>(simple)</a:t>
              </a:r>
            </a:p>
          </p:txBody>
        </p:sp>
      </p:grpSp>
      <p:sp>
        <p:nvSpPr>
          <p:cNvPr id="86" name="TextBox 85">
            <a:extLst>
              <a:ext uri="{FF2B5EF4-FFF2-40B4-BE49-F238E27FC236}">
                <a16:creationId xmlns:a16="http://schemas.microsoft.com/office/drawing/2014/main" id="{953B1DF6-571C-4012-82DE-CCD59EC90423}"/>
              </a:ext>
            </a:extLst>
          </p:cNvPr>
          <p:cNvSpPr txBox="1"/>
          <p:nvPr/>
        </p:nvSpPr>
        <p:spPr>
          <a:xfrm>
            <a:off x="6718202" y="3451017"/>
            <a:ext cx="1268297" cy="338554"/>
          </a:xfrm>
          <a:prstGeom prst="rect">
            <a:avLst/>
          </a:prstGeom>
          <a:noFill/>
        </p:spPr>
        <p:txBody>
          <a:bodyPr wrap="none" rtlCol="0">
            <a:spAutoFit/>
          </a:bodyPr>
          <a:lstStyle/>
          <a:p>
            <a:pPr algn="ctr"/>
            <a:r>
              <a:rPr lang="en-US" sz="800" b="1" dirty="0"/>
              <a:t>Pro Tools | MTRX Studio  </a:t>
            </a:r>
            <a:br>
              <a:rPr lang="en-US" sz="800" b="1" dirty="0"/>
            </a:br>
            <a:r>
              <a:rPr lang="en-US" sz="800" b="1" dirty="0"/>
              <a:t>(front panel)</a:t>
            </a:r>
          </a:p>
        </p:txBody>
      </p:sp>
      <p:pic>
        <p:nvPicPr>
          <p:cNvPr id="88" name="Picture 87" descr="A picture containing drawing&#10;&#10;Description automatically generated">
            <a:extLst>
              <a:ext uri="{FF2B5EF4-FFF2-40B4-BE49-F238E27FC236}">
                <a16:creationId xmlns:a16="http://schemas.microsoft.com/office/drawing/2014/main" id="{DC5290FE-175A-44F7-809F-53CC2EC876AB}"/>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718114" y="5806292"/>
            <a:ext cx="374904" cy="107665"/>
          </a:xfrm>
          <a:prstGeom prst="rect">
            <a:avLst/>
          </a:prstGeom>
        </p:spPr>
      </p:pic>
      <p:pic>
        <p:nvPicPr>
          <p:cNvPr id="89" name="Picture 88" descr="A picture containing drawing&#10;&#10;Description automatically generated">
            <a:extLst>
              <a:ext uri="{FF2B5EF4-FFF2-40B4-BE49-F238E27FC236}">
                <a16:creationId xmlns:a16="http://schemas.microsoft.com/office/drawing/2014/main" id="{BF292ABC-80A5-45E8-89F7-E9FF7127D050}"/>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239873" y="5801610"/>
            <a:ext cx="374904" cy="107665"/>
          </a:xfrm>
          <a:prstGeom prst="rect">
            <a:avLst/>
          </a:prstGeom>
        </p:spPr>
      </p:pic>
      <p:pic>
        <p:nvPicPr>
          <p:cNvPr id="90" name="Picture 89" descr="A screenshot of a stereo&#10;&#10;Description automatically generated">
            <a:extLst>
              <a:ext uri="{FF2B5EF4-FFF2-40B4-BE49-F238E27FC236}">
                <a16:creationId xmlns:a16="http://schemas.microsoft.com/office/drawing/2014/main" id="{1912C891-E6CB-46DE-AD44-165970D71DD2}"/>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765400" y="3810311"/>
            <a:ext cx="1325880" cy="257490"/>
          </a:xfrm>
          <a:prstGeom prst="rect">
            <a:avLst/>
          </a:prstGeom>
        </p:spPr>
      </p:pic>
      <p:pic>
        <p:nvPicPr>
          <p:cNvPr id="91" name="Picture 90" descr="A screenshot of a cell phone&#10;&#10;Description automatically generated">
            <a:extLst>
              <a:ext uri="{FF2B5EF4-FFF2-40B4-BE49-F238E27FC236}">
                <a16:creationId xmlns:a16="http://schemas.microsoft.com/office/drawing/2014/main" id="{6D971BC8-A400-4FC6-BDCD-3B9358FB22D7}"/>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730319" y="5074469"/>
            <a:ext cx="1325880" cy="248704"/>
          </a:xfrm>
          <a:prstGeom prst="rect">
            <a:avLst/>
          </a:prstGeom>
        </p:spPr>
      </p:pic>
      <p:pic>
        <p:nvPicPr>
          <p:cNvPr id="92" name="Picture 91" descr="A close up of a computer&#10;&#10;Description automatically generated">
            <a:extLst>
              <a:ext uri="{FF2B5EF4-FFF2-40B4-BE49-F238E27FC236}">
                <a16:creationId xmlns:a16="http://schemas.microsoft.com/office/drawing/2014/main" id="{72C53961-9616-4AE9-8FC4-064273295FBF}"/>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3765401" y="3175448"/>
            <a:ext cx="1325880" cy="248548"/>
          </a:xfrm>
          <a:prstGeom prst="rect">
            <a:avLst/>
          </a:prstGeom>
        </p:spPr>
      </p:pic>
      <p:pic>
        <p:nvPicPr>
          <p:cNvPr id="93" name="Picture 92" descr="A screenshot of a cell phone&#10;&#10;Description automatically generated">
            <a:extLst>
              <a:ext uri="{FF2B5EF4-FFF2-40B4-BE49-F238E27FC236}">
                <a16:creationId xmlns:a16="http://schemas.microsoft.com/office/drawing/2014/main" id="{723870B5-2FC8-4B9A-A3FD-899A65D6564C}"/>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3764385" y="4495800"/>
            <a:ext cx="1325880" cy="244165"/>
          </a:xfrm>
          <a:prstGeom prst="rect">
            <a:avLst/>
          </a:prstGeom>
        </p:spPr>
      </p:pic>
      <p:pic>
        <p:nvPicPr>
          <p:cNvPr id="94" name="Picture 93">
            <a:extLst>
              <a:ext uri="{FF2B5EF4-FFF2-40B4-BE49-F238E27FC236}">
                <a16:creationId xmlns:a16="http://schemas.microsoft.com/office/drawing/2014/main" id="{70883833-3F1B-413A-A1D2-EBE445291A8A}"/>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269282" y="3774661"/>
            <a:ext cx="1325880" cy="129418"/>
          </a:xfrm>
          <a:prstGeom prst="rect">
            <a:avLst/>
          </a:prstGeom>
        </p:spPr>
      </p:pic>
      <p:pic>
        <p:nvPicPr>
          <p:cNvPr id="102" name="Picture 101">
            <a:extLst>
              <a:ext uri="{FF2B5EF4-FFF2-40B4-BE49-F238E27FC236}">
                <a16:creationId xmlns:a16="http://schemas.microsoft.com/office/drawing/2014/main" id="{42D0461B-1A59-454C-BF63-89F9EB336908}"/>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283699" y="5075920"/>
            <a:ext cx="1325880" cy="125028"/>
          </a:xfrm>
          <a:prstGeom prst="rect">
            <a:avLst/>
          </a:prstGeom>
        </p:spPr>
      </p:pic>
      <p:pic>
        <p:nvPicPr>
          <p:cNvPr id="116" name="Picture 115" descr="A close up of a device&#10;&#10;Description automatically generated">
            <a:extLst>
              <a:ext uri="{FF2B5EF4-FFF2-40B4-BE49-F238E27FC236}">
                <a16:creationId xmlns:a16="http://schemas.microsoft.com/office/drawing/2014/main" id="{45F9B82A-D63E-4200-8A38-0FA8DDDD5E7B}"/>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269282" y="3205465"/>
            <a:ext cx="1325880" cy="220819"/>
          </a:xfrm>
          <a:prstGeom prst="rect">
            <a:avLst/>
          </a:prstGeom>
        </p:spPr>
      </p:pic>
      <p:pic>
        <p:nvPicPr>
          <p:cNvPr id="117" name="Picture 116">
            <a:extLst>
              <a:ext uri="{FF2B5EF4-FFF2-40B4-BE49-F238E27FC236}">
                <a16:creationId xmlns:a16="http://schemas.microsoft.com/office/drawing/2014/main" id="{F50823BC-1D3C-4229-A6DE-08A5A44A4676}"/>
              </a:ext>
            </a:extLst>
          </p:cNvPr>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1269282" y="4495800"/>
            <a:ext cx="1325880" cy="119998"/>
          </a:xfrm>
          <a:prstGeom prst="rect">
            <a:avLst/>
          </a:prstGeom>
        </p:spPr>
      </p:pic>
      <p:pic>
        <p:nvPicPr>
          <p:cNvPr id="122" name="Picture 121">
            <a:extLst>
              <a:ext uri="{FF2B5EF4-FFF2-40B4-BE49-F238E27FC236}">
                <a16:creationId xmlns:a16="http://schemas.microsoft.com/office/drawing/2014/main" id="{06E539B7-E567-44BA-BCAA-7657F449F2EB}"/>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6689410" y="3775286"/>
            <a:ext cx="1325880" cy="128168"/>
          </a:xfrm>
          <a:prstGeom prst="rect">
            <a:avLst/>
          </a:prstGeom>
        </p:spPr>
      </p:pic>
      <p:pic>
        <p:nvPicPr>
          <p:cNvPr id="123" name="Picture 122">
            <a:extLst>
              <a:ext uri="{FF2B5EF4-FFF2-40B4-BE49-F238E27FC236}">
                <a16:creationId xmlns:a16="http://schemas.microsoft.com/office/drawing/2014/main" id="{F4E6F08B-1E21-4D08-911A-C654423628AE}"/>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6727573" y="5115762"/>
            <a:ext cx="1325880" cy="123610"/>
          </a:xfrm>
          <a:prstGeom prst="rect">
            <a:avLst/>
          </a:prstGeom>
        </p:spPr>
      </p:pic>
      <p:pic>
        <p:nvPicPr>
          <p:cNvPr id="124" name="Picture 123">
            <a:extLst>
              <a:ext uri="{FF2B5EF4-FFF2-40B4-BE49-F238E27FC236}">
                <a16:creationId xmlns:a16="http://schemas.microsoft.com/office/drawing/2014/main" id="{014CB1F0-7E37-4309-844D-41746D3570B8}"/>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6689410" y="3334423"/>
            <a:ext cx="1325880" cy="125462"/>
          </a:xfrm>
          <a:prstGeom prst="rect">
            <a:avLst/>
          </a:prstGeom>
        </p:spPr>
      </p:pic>
      <p:pic>
        <p:nvPicPr>
          <p:cNvPr id="125" name="Picture 124">
            <a:extLst>
              <a:ext uri="{FF2B5EF4-FFF2-40B4-BE49-F238E27FC236}">
                <a16:creationId xmlns:a16="http://schemas.microsoft.com/office/drawing/2014/main" id="{FD6A200D-2135-49D4-BDC6-FAE3B4484432}"/>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6695779" y="4532647"/>
            <a:ext cx="1325880" cy="128556"/>
          </a:xfrm>
          <a:prstGeom prst="rect">
            <a:avLst/>
          </a:prstGeom>
        </p:spPr>
      </p:pic>
      <p:pic>
        <p:nvPicPr>
          <p:cNvPr id="126" name="Picture 125" descr="A picture containing screenshot&#10;&#10;Description automatically generated">
            <a:extLst>
              <a:ext uri="{FF2B5EF4-FFF2-40B4-BE49-F238E27FC236}">
                <a16:creationId xmlns:a16="http://schemas.microsoft.com/office/drawing/2014/main" id="{6E0B0B4B-063A-42D0-AA98-ADFB3925465C}"/>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4781962" y="5801610"/>
            <a:ext cx="376517" cy="108128"/>
          </a:xfrm>
          <a:prstGeom prst="rect">
            <a:avLst/>
          </a:prstGeom>
        </p:spPr>
      </p:pic>
      <p:sp>
        <p:nvSpPr>
          <p:cNvPr id="127" name="TextBox 126">
            <a:extLst>
              <a:ext uri="{FF2B5EF4-FFF2-40B4-BE49-F238E27FC236}">
                <a16:creationId xmlns:a16="http://schemas.microsoft.com/office/drawing/2014/main" id="{30716AC2-6F47-4C62-94F8-E1BFBEE25B3A}"/>
              </a:ext>
            </a:extLst>
          </p:cNvPr>
          <p:cNvSpPr txBox="1"/>
          <p:nvPr/>
        </p:nvSpPr>
        <p:spPr>
          <a:xfrm>
            <a:off x="1369407" y="4639689"/>
            <a:ext cx="1148071" cy="215444"/>
          </a:xfrm>
          <a:prstGeom prst="rect">
            <a:avLst/>
          </a:prstGeom>
          <a:noFill/>
        </p:spPr>
        <p:txBody>
          <a:bodyPr wrap="none" rtlCol="0">
            <a:spAutoFit/>
          </a:bodyPr>
          <a:lstStyle/>
          <a:p>
            <a:r>
              <a:rPr lang="en-US" sz="800" b="1" dirty="0"/>
              <a:t>HD OMNI (front panel)</a:t>
            </a:r>
          </a:p>
        </p:txBody>
      </p:sp>
      <p:sp>
        <p:nvSpPr>
          <p:cNvPr id="128" name="TextBox 127">
            <a:extLst>
              <a:ext uri="{FF2B5EF4-FFF2-40B4-BE49-F238E27FC236}">
                <a16:creationId xmlns:a16="http://schemas.microsoft.com/office/drawing/2014/main" id="{34739951-5A94-4B97-9F2C-900F32F5B0E9}"/>
              </a:ext>
            </a:extLst>
          </p:cNvPr>
          <p:cNvSpPr txBox="1"/>
          <p:nvPr/>
        </p:nvSpPr>
        <p:spPr>
          <a:xfrm>
            <a:off x="1593016" y="5196560"/>
            <a:ext cx="707245" cy="338554"/>
          </a:xfrm>
          <a:prstGeom prst="rect">
            <a:avLst/>
          </a:prstGeom>
          <a:noFill/>
        </p:spPr>
        <p:txBody>
          <a:bodyPr wrap="none" rtlCol="0">
            <a:spAutoFit/>
          </a:bodyPr>
          <a:lstStyle/>
          <a:p>
            <a:pPr algn="ctr"/>
            <a:r>
              <a:rPr lang="en-US" sz="800" b="1" dirty="0"/>
              <a:t>HD OMNI </a:t>
            </a:r>
            <a:br>
              <a:rPr lang="en-US" sz="800" b="1" dirty="0"/>
            </a:br>
            <a:r>
              <a:rPr lang="en-US" sz="800" b="1" dirty="0"/>
              <a:t>(back panel)</a:t>
            </a:r>
          </a:p>
        </p:txBody>
      </p:sp>
      <p:sp>
        <p:nvSpPr>
          <p:cNvPr id="129" name="TextBox 128">
            <a:extLst>
              <a:ext uri="{FF2B5EF4-FFF2-40B4-BE49-F238E27FC236}">
                <a16:creationId xmlns:a16="http://schemas.microsoft.com/office/drawing/2014/main" id="{4D0C5860-6DAC-404B-9C7C-DC020DF934F3}"/>
              </a:ext>
            </a:extLst>
          </p:cNvPr>
          <p:cNvSpPr txBox="1"/>
          <p:nvPr/>
        </p:nvSpPr>
        <p:spPr>
          <a:xfrm>
            <a:off x="3867296" y="4748399"/>
            <a:ext cx="1013419" cy="215444"/>
          </a:xfrm>
          <a:prstGeom prst="rect">
            <a:avLst/>
          </a:prstGeom>
          <a:noFill/>
        </p:spPr>
        <p:txBody>
          <a:bodyPr wrap="none" rtlCol="0">
            <a:spAutoFit/>
          </a:bodyPr>
          <a:lstStyle/>
          <a:p>
            <a:r>
              <a:rPr lang="en-US" sz="800" b="1" dirty="0"/>
              <a:t>HD IO  (front panel)</a:t>
            </a:r>
          </a:p>
        </p:txBody>
      </p:sp>
      <p:sp>
        <p:nvSpPr>
          <p:cNvPr id="130" name="TextBox 129">
            <a:extLst>
              <a:ext uri="{FF2B5EF4-FFF2-40B4-BE49-F238E27FC236}">
                <a16:creationId xmlns:a16="http://schemas.microsoft.com/office/drawing/2014/main" id="{65F7C3C9-790A-4F27-9F3D-BC3E61AE1F15}"/>
              </a:ext>
            </a:extLst>
          </p:cNvPr>
          <p:cNvSpPr txBox="1"/>
          <p:nvPr/>
        </p:nvSpPr>
        <p:spPr>
          <a:xfrm>
            <a:off x="4051261" y="5336409"/>
            <a:ext cx="707245" cy="338554"/>
          </a:xfrm>
          <a:prstGeom prst="rect">
            <a:avLst/>
          </a:prstGeom>
          <a:noFill/>
        </p:spPr>
        <p:txBody>
          <a:bodyPr wrap="none" rtlCol="0">
            <a:spAutoFit/>
          </a:bodyPr>
          <a:lstStyle/>
          <a:p>
            <a:pPr algn="ctr"/>
            <a:r>
              <a:rPr lang="en-US" sz="800" b="1" dirty="0"/>
              <a:t>HD IO  </a:t>
            </a:r>
            <a:br>
              <a:rPr lang="en-US" sz="800" b="1" dirty="0"/>
            </a:br>
            <a:r>
              <a:rPr lang="en-US" sz="800" b="1" dirty="0"/>
              <a:t>(back panel)</a:t>
            </a:r>
          </a:p>
        </p:txBody>
      </p:sp>
      <p:sp>
        <p:nvSpPr>
          <p:cNvPr id="131" name="TextBox 130">
            <a:extLst>
              <a:ext uri="{FF2B5EF4-FFF2-40B4-BE49-F238E27FC236}">
                <a16:creationId xmlns:a16="http://schemas.microsoft.com/office/drawing/2014/main" id="{C744D18C-B9E3-4607-B6F3-EEB8D616F41E}"/>
              </a:ext>
            </a:extLst>
          </p:cNvPr>
          <p:cNvSpPr txBox="1"/>
          <p:nvPr/>
        </p:nvSpPr>
        <p:spPr>
          <a:xfrm>
            <a:off x="3616503" y="5868242"/>
            <a:ext cx="585418" cy="215444"/>
          </a:xfrm>
          <a:prstGeom prst="rect">
            <a:avLst/>
          </a:prstGeom>
          <a:noFill/>
        </p:spPr>
        <p:txBody>
          <a:bodyPr wrap="none" rtlCol="0">
            <a:spAutoFit/>
          </a:bodyPr>
          <a:lstStyle/>
          <a:p>
            <a:pPr algn="ctr"/>
            <a:r>
              <a:rPr lang="en-US" sz="800" b="1" dirty="0"/>
              <a:t>Analog In</a:t>
            </a:r>
          </a:p>
        </p:txBody>
      </p:sp>
      <p:sp>
        <p:nvSpPr>
          <p:cNvPr id="132" name="TextBox 131">
            <a:extLst>
              <a:ext uri="{FF2B5EF4-FFF2-40B4-BE49-F238E27FC236}">
                <a16:creationId xmlns:a16="http://schemas.microsoft.com/office/drawing/2014/main" id="{FE1A3EC0-A161-4874-BED6-3E75FE414600}"/>
              </a:ext>
            </a:extLst>
          </p:cNvPr>
          <p:cNvSpPr txBox="1"/>
          <p:nvPr/>
        </p:nvSpPr>
        <p:spPr>
          <a:xfrm>
            <a:off x="4096144" y="5868242"/>
            <a:ext cx="662362" cy="215444"/>
          </a:xfrm>
          <a:prstGeom prst="rect">
            <a:avLst/>
          </a:prstGeom>
          <a:noFill/>
        </p:spPr>
        <p:txBody>
          <a:bodyPr wrap="none" rtlCol="0">
            <a:spAutoFit/>
          </a:bodyPr>
          <a:lstStyle/>
          <a:p>
            <a:pPr algn="ctr"/>
            <a:r>
              <a:rPr lang="en-US" sz="800" b="1" dirty="0"/>
              <a:t>Analog Out</a:t>
            </a:r>
          </a:p>
        </p:txBody>
      </p:sp>
      <p:sp>
        <p:nvSpPr>
          <p:cNvPr id="133" name="TextBox 132">
            <a:extLst>
              <a:ext uri="{FF2B5EF4-FFF2-40B4-BE49-F238E27FC236}">
                <a16:creationId xmlns:a16="http://schemas.microsoft.com/office/drawing/2014/main" id="{9266C9F4-9DEE-4299-8B06-CE86594D59F9}"/>
              </a:ext>
            </a:extLst>
          </p:cNvPr>
          <p:cNvSpPr txBox="1"/>
          <p:nvPr/>
        </p:nvSpPr>
        <p:spPr>
          <a:xfrm>
            <a:off x="4684772" y="5868242"/>
            <a:ext cx="579005" cy="215444"/>
          </a:xfrm>
          <a:prstGeom prst="rect">
            <a:avLst/>
          </a:prstGeom>
          <a:noFill/>
        </p:spPr>
        <p:txBody>
          <a:bodyPr wrap="none" rtlCol="0">
            <a:spAutoFit/>
          </a:bodyPr>
          <a:lstStyle/>
          <a:p>
            <a:pPr algn="ctr"/>
            <a:r>
              <a:rPr lang="en-US" sz="800" b="1" dirty="0"/>
              <a:t>Digital IO</a:t>
            </a:r>
          </a:p>
        </p:txBody>
      </p:sp>
      <p:cxnSp>
        <p:nvCxnSpPr>
          <p:cNvPr id="6" name="Straight Connector 5">
            <a:extLst>
              <a:ext uri="{FF2B5EF4-FFF2-40B4-BE49-F238E27FC236}">
                <a16:creationId xmlns:a16="http://schemas.microsoft.com/office/drawing/2014/main" id="{912D6F3A-77A5-40CF-8C4E-1819FBAC5BEF}"/>
              </a:ext>
            </a:extLst>
          </p:cNvPr>
          <p:cNvCxnSpPr/>
          <p:nvPr/>
        </p:nvCxnSpPr>
        <p:spPr>
          <a:xfrm>
            <a:off x="228600" y="3048000"/>
            <a:ext cx="8580446"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03C4004D-1EB2-477E-B492-F37C95769021}"/>
              </a:ext>
            </a:extLst>
          </p:cNvPr>
          <p:cNvCxnSpPr/>
          <p:nvPr/>
        </p:nvCxnSpPr>
        <p:spPr>
          <a:xfrm>
            <a:off x="5562600" y="990600"/>
            <a:ext cx="0" cy="5612266"/>
          </a:xfrm>
          <a:prstGeom prst="line">
            <a:avLst/>
          </a:prstGeom>
        </p:spPr>
        <p:style>
          <a:lnRef idx="1">
            <a:schemeClr val="accent1"/>
          </a:lnRef>
          <a:fillRef idx="0">
            <a:schemeClr val="accent1"/>
          </a:fillRef>
          <a:effectRef idx="0">
            <a:schemeClr val="accent1"/>
          </a:effectRef>
          <a:fontRef idx="minor">
            <a:schemeClr val="tx1"/>
          </a:fontRef>
        </p:style>
      </p:cxnSp>
      <p:cxnSp>
        <p:nvCxnSpPr>
          <p:cNvPr id="177" name="Straight Connector 176">
            <a:extLst>
              <a:ext uri="{FF2B5EF4-FFF2-40B4-BE49-F238E27FC236}">
                <a16:creationId xmlns:a16="http://schemas.microsoft.com/office/drawing/2014/main" id="{0991C465-730B-43D9-9BE6-8BABC13DE594}"/>
              </a:ext>
            </a:extLst>
          </p:cNvPr>
          <p:cNvCxnSpPr/>
          <p:nvPr/>
        </p:nvCxnSpPr>
        <p:spPr>
          <a:xfrm>
            <a:off x="3048000" y="990600"/>
            <a:ext cx="0" cy="5612266"/>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84238"/>
          </a:xfrm>
        </p:spPr>
        <p:txBody>
          <a:bodyPr>
            <a:normAutofit/>
          </a:bodyPr>
          <a:lstStyle/>
          <a:p>
            <a:r>
              <a:rPr lang="en-US" dirty="0"/>
              <a:t>- Assets 3 – PT and Other Avid</a:t>
            </a:r>
          </a:p>
        </p:txBody>
      </p:sp>
      <p:grpSp>
        <p:nvGrpSpPr>
          <p:cNvPr id="46" name="Group 45">
            <a:extLst>
              <a:ext uri="{FF2B5EF4-FFF2-40B4-BE49-F238E27FC236}">
                <a16:creationId xmlns:a16="http://schemas.microsoft.com/office/drawing/2014/main" id="{94FA67C5-CD0F-4282-A3B9-0FD725343BA8}"/>
              </a:ext>
            </a:extLst>
          </p:cNvPr>
          <p:cNvGrpSpPr/>
          <p:nvPr/>
        </p:nvGrpSpPr>
        <p:grpSpPr>
          <a:xfrm>
            <a:off x="152400" y="1447800"/>
            <a:ext cx="8572500" cy="3303189"/>
            <a:chOff x="152400" y="3250011"/>
            <a:chExt cx="8572500" cy="3303189"/>
          </a:xfrm>
        </p:grpSpPr>
        <p:sp>
          <p:nvSpPr>
            <p:cNvPr id="47" name="TextBox 46">
              <a:extLst>
                <a:ext uri="{FF2B5EF4-FFF2-40B4-BE49-F238E27FC236}">
                  <a16:creationId xmlns:a16="http://schemas.microsoft.com/office/drawing/2014/main" id="{0D25F9CA-D394-440F-8BC8-6E09BFED6A2D}"/>
                </a:ext>
              </a:extLst>
            </p:cNvPr>
            <p:cNvSpPr txBox="1"/>
            <p:nvPr/>
          </p:nvSpPr>
          <p:spPr>
            <a:xfrm>
              <a:off x="584174" y="6172200"/>
              <a:ext cx="1295400" cy="338554"/>
            </a:xfrm>
            <a:prstGeom prst="rect">
              <a:avLst/>
            </a:prstGeom>
            <a:noFill/>
          </p:spPr>
          <p:txBody>
            <a:bodyPr wrap="square" rtlCol="0">
              <a:spAutoFit/>
            </a:bodyPr>
            <a:lstStyle/>
            <a:p>
              <a:pPr algn="ctr"/>
              <a:r>
                <a:rPr lang="en-US" sz="800" dirty="0">
                  <a:solidFill>
                    <a:srgbClr val="FF0000"/>
                  </a:solidFill>
                </a:rPr>
                <a:t>(Image contains link to On-Stage page on avid.com)</a:t>
              </a:r>
            </a:p>
          </p:txBody>
        </p:sp>
        <p:grpSp>
          <p:nvGrpSpPr>
            <p:cNvPr id="48" name="Group 47">
              <a:extLst>
                <a:ext uri="{FF2B5EF4-FFF2-40B4-BE49-F238E27FC236}">
                  <a16:creationId xmlns:a16="http://schemas.microsoft.com/office/drawing/2014/main" id="{68FF367B-74B2-4276-BD15-AB12932B95A5}"/>
                </a:ext>
              </a:extLst>
            </p:cNvPr>
            <p:cNvGrpSpPr/>
            <p:nvPr/>
          </p:nvGrpSpPr>
          <p:grpSpPr>
            <a:xfrm>
              <a:off x="622277" y="5105400"/>
              <a:ext cx="1282723" cy="1143000"/>
              <a:chOff x="571503" y="1295400"/>
              <a:chExt cx="1282723" cy="1143000"/>
            </a:xfrm>
          </p:grpSpPr>
          <p:grpSp>
            <p:nvGrpSpPr>
              <p:cNvPr id="87" name="Group 86">
                <a:extLst>
                  <a:ext uri="{FF2B5EF4-FFF2-40B4-BE49-F238E27FC236}">
                    <a16:creationId xmlns:a16="http://schemas.microsoft.com/office/drawing/2014/main" id="{36F6D7F9-4CCF-4AAC-B218-E83B2DDA678C}"/>
                  </a:ext>
                </a:extLst>
              </p:cNvPr>
              <p:cNvGrpSpPr/>
              <p:nvPr/>
            </p:nvGrpSpPr>
            <p:grpSpPr>
              <a:xfrm>
                <a:off x="572133" y="1295400"/>
                <a:ext cx="1281463" cy="911352"/>
                <a:chOff x="533405" y="1308556"/>
                <a:chExt cx="1281463" cy="911352"/>
              </a:xfrm>
            </p:grpSpPr>
            <p:pic>
              <p:nvPicPr>
                <p:cNvPr id="89" name="Picture 88" descr="iPad_top.jpg">
                  <a:hlinkClick r:id="rId2"/>
                  <a:extLst>
                    <a:ext uri="{FF2B5EF4-FFF2-40B4-BE49-F238E27FC236}">
                      <a16:creationId xmlns:a16="http://schemas.microsoft.com/office/drawing/2014/main" id="{D6E490A7-0D8F-4E80-B23C-A4F4885C9CA1}"/>
                    </a:ext>
                  </a:extLst>
                </p:cNvPr>
                <p:cNvPicPr>
                  <a:picLocks noChangeAspect="1"/>
                </p:cNvPicPr>
                <p:nvPr/>
              </p:nvPicPr>
              <p:blipFill>
                <a:blip r:embed="rId3" cstate="print"/>
                <a:stretch>
                  <a:fillRect/>
                </a:stretch>
              </p:blipFill>
              <p:spPr>
                <a:xfrm>
                  <a:off x="533405" y="1308556"/>
                  <a:ext cx="1281463" cy="911352"/>
                </a:xfrm>
                <a:prstGeom prst="rect">
                  <a:avLst/>
                </a:prstGeom>
              </p:spPr>
            </p:pic>
            <p:pic>
              <p:nvPicPr>
                <p:cNvPr id="90" name="Picture 89" descr="OnStg_Mix_IEM_FnON.PNG">
                  <a:hlinkClick r:id="rId2"/>
                  <a:extLst>
                    <a:ext uri="{FF2B5EF4-FFF2-40B4-BE49-F238E27FC236}">
                      <a16:creationId xmlns:a16="http://schemas.microsoft.com/office/drawing/2014/main" id="{9F7A9749-D4FC-402E-910F-9120BB5E75A8}"/>
                    </a:ext>
                  </a:extLst>
                </p:cNvPr>
                <p:cNvPicPr>
                  <a:picLocks noChangeAspect="1"/>
                </p:cNvPicPr>
                <p:nvPr/>
              </p:nvPicPr>
              <p:blipFill>
                <a:blip r:embed="rId4" cstate="print"/>
                <a:stretch>
                  <a:fillRect/>
                </a:stretch>
              </p:blipFill>
              <p:spPr>
                <a:xfrm>
                  <a:off x="664850" y="1375521"/>
                  <a:ext cx="1022115" cy="766587"/>
                </a:xfrm>
                <a:prstGeom prst="rect">
                  <a:avLst/>
                </a:prstGeom>
              </p:spPr>
            </p:pic>
          </p:grpSp>
          <p:sp>
            <p:nvSpPr>
              <p:cNvPr id="88" name="TextBox 87">
                <a:extLst>
                  <a:ext uri="{FF2B5EF4-FFF2-40B4-BE49-F238E27FC236}">
                    <a16:creationId xmlns:a16="http://schemas.microsoft.com/office/drawing/2014/main" id="{C7E6CF99-B787-4415-B8C8-3A62DF601D41}"/>
                  </a:ext>
                </a:extLst>
              </p:cNvPr>
              <p:cNvSpPr txBox="1"/>
              <p:nvPr/>
            </p:nvSpPr>
            <p:spPr>
              <a:xfrm>
                <a:off x="571503" y="2222956"/>
                <a:ext cx="1282723" cy="215444"/>
              </a:xfrm>
              <a:prstGeom prst="rect">
                <a:avLst/>
              </a:prstGeom>
              <a:noFill/>
            </p:spPr>
            <p:txBody>
              <a:bodyPr wrap="none" rtlCol="0">
                <a:spAutoFit/>
              </a:bodyPr>
              <a:lstStyle/>
              <a:p>
                <a:r>
                  <a:rPr lang="en-US" sz="800" b="1" dirty="0"/>
                  <a:t>VENUE On-Stage </a:t>
                </a:r>
                <a:r>
                  <a:rPr lang="en-US" sz="800" b="1" dirty="0" err="1"/>
                  <a:t>iPad</a:t>
                </a:r>
                <a:r>
                  <a:rPr lang="en-US" sz="800" b="1" dirty="0"/>
                  <a:t> app</a:t>
                </a:r>
              </a:p>
            </p:txBody>
          </p:sp>
        </p:grpSp>
        <p:pic>
          <p:nvPicPr>
            <p:cNvPr id="49" name="Picture 48" descr="Laptop_VENUE_Logo.png">
              <a:extLst>
                <a:ext uri="{FF2B5EF4-FFF2-40B4-BE49-F238E27FC236}">
                  <a16:creationId xmlns:a16="http://schemas.microsoft.com/office/drawing/2014/main" id="{AF660EDC-E119-4C40-A2E8-6101213CCE3C}"/>
                </a:ext>
              </a:extLst>
            </p:cNvPr>
            <p:cNvPicPr>
              <a:picLocks noChangeAspect="1"/>
            </p:cNvPicPr>
            <p:nvPr/>
          </p:nvPicPr>
          <p:blipFill>
            <a:blip r:embed="rId5" cstate="print"/>
            <a:stretch>
              <a:fillRect/>
            </a:stretch>
          </p:blipFill>
          <p:spPr>
            <a:xfrm>
              <a:off x="4114800" y="3352800"/>
              <a:ext cx="1191770" cy="777242"/>
            </a:xfrm>
            <a:prstGeom prst="rect">
              <a:avLst/>
            </a:prstGeom>
          </p:spPr>
        </p:pic>
        <p:pic>
          <p:nvPicPr>
            <p:cNvPr id="52" name="Picture 51" descr="Laptop_PT_Logo.png">
              <a:extLst>
                <a:ext uri="{FF2B5EF4-FFF2-40B4-BE49-F238E27FC236}">
                  <a16:creationId xmlns:a16="http://schemas.microsoft.com/office/drawing/2014/main" id="{10B2FDA8-C918-4FC4-8091-3C9ACFC4CFE2}"/>
                </a:ext>
              </a:extLst>
            </p:cNvPr>
            <p:cNvPicPr>
              <a:picLocks noChangeAspect="1"/>
            </p:cNvPicPr>
            <p:nvPr/>
          </p:nvPicPr>
          <p:blipFill>
            <a:blip r:embed="rId6" cstate="print"/>
            <a:stretch>
              <a:fillRect/>
            </a:stretch>
          </p:blipFill>
          <p:spPr>
            <a:xfrm>
              <a:off x="2667000" y="3352800"/>
              <a:ext cx="1191770" cy="777242"/>
            </a:xfrm>
            <a:prstGeom prst="rect">
              <a:avLst/>
            </a:prstGeom>
          </p:spPr>
        </p:pic>
        <p:sp>
          <p:nvSpPr>
            <p:cNvPr id="53" name="TextBox 52">
              <a:extLst>
                <a:ext uri="{FF2B5EF4-FFF2-40B4-BE49-F238E27FC236}">
                  <a16:creationId xmlns:a16="http://schemas.microsoft.com/office/drawing/2014/main" id="{2AC698E9-E2D6-4D5C-89C4-E9ED46B32C5A}"/>
                </a:ext>
              </a:extLst>
            </p:cNvPr>
            <p:cNvSpPr txBox="1"/>
            <p:nvPr/>
          </p:nvSpPr>
          <p:spPr>
            <a:xfrm>
              <a:off x="4146171" y="4114800"/>
              <a:ext cx="1523003" cy="215444"/>
            </a:xfrm>
            <a:prstGeom prst="rect">
              <a:avLst/>
            </a:prstGeom>
            <a:noFill/>
          </p:spPr>
          <p:txBody>
            <a:bodyPr wrap="square" rtlCol="0">
              <a:spAutoFit/>
            </a:bodyPr>
            <a:lstStyle/>
            <a:p>
              <a:r>
                <a:rPr lang="en-US" sz="800" b="1" dirty="0"/>
                <a:t>Laptop w/ VENUE logo</a:t>
              </a:r>
            </a:p>
          </p:txBody>
        </p:sp>
        <p:sp>
          <p:nvSpPr>
            <p:cNvPr id="54" name="TextBox 53">
              <a:extLst>
                <a:ext uri="{FF2B5EF4-FFF2-40B4-BE49-F238E27FC236}">
                  <a16:creationId xmlns:a16="http://schemas.microsoft.com/office/drawing/2014/main" id="{B5B4D444-5711-410D-B4DA-7D04080E9AF3}"/>
                </a:ext>
              </a:extLst>
            </p:cNvPr>
            <p:cNvSpPr txBox="1"/>
            <p:nvPr/>
          </p:nvSpPr>
          <p:spPr>
            <a:xfrm>
              <a:off x="2774571" y="4114800"/>
              <a:ext cx="998656" cy="215444"/>
            </a:xfrm>
            <a:prstGeom prst="rect">
              <a:avLst/>
            </a:prstGeom>
            <a:noFill/>
          </p:spPr>
          <p:txBody>
            <a:bodyPr wrap="square" rtlCol="0">
              <a:spAutoFit/>
            </a:bodyPr>
            <a:lstStyle/>
            <a:p>
              <a:r>
                <a:rPr lang="en-US" sz="800" b="1" dirty="0"/>
                <a:t>Laptop w/ PT logo</a:t>
              </a:r>
            </a:p>
          </p:txBody>
        </p:sp>
        <p:pic>
          <p:nvPicPr>
            <p:cNvPr id="55" name="Picture 54" descr="PT logo.png">
              <a:extLst>
                <a:ext uri="{FF2B5EF4-FFF2-40B4-BE49-F238E27FC236}">
                  <a16:creationId xmlns:a16="http://schemas.microsoft.com/office/drawing/2014/main" id="{1738B2A4-D1D0-4FF7-A9B1-A89575735665}"/>
                </a:ext>
              </a:extLst>
            </p:cNvPr>
            <p:cNvPicPr>
              <a:picLocks noChangeAspect="1"/>
            </p:cNvPicPr>
            <p:nvPr/>
          </p:nvPicPr>
          <p:blipFill>
            <a:blip r:embed="rId7" cstate="print"/>
            <a:stretch>
              <a:fillRect/>
            </a:stretch>
          </p:blipFill>
          <p:spPr>
            <a:xfrm>
              <a:off x="5791200" y="3429000"/>
              <a:ext cx="457200" cy="457200"/>
            </a:xfrm>
            <a:prstGeom prst="rect">
              <a:avLst/>
            </a:prstGeom>
          </p:spPr>
        </p:pic>
        <p:pic>
          <p:nvPicPr>
            <p:cNvPr id="56" name="Picture 55" descr="VENUE_logo.jpg">
              <a:extLst>
                <a:ext uri="{FF2B5EF4-FFF2-40B4-BE49-F238E27FC236}">
                  <a16:creationId xmlns:a16="http://schemas.microsoft.com/office/drawing/2014/main" id="{344FB9C2-646B-4E02-BF34-C8FB27885164}"/>
                </a:ext>
              </a:extLst>
            </p:cNvPr>
            <p:cNvPicPr>
              <a:picLocks noChangeAspect="1"/>
            </p:cNvPicPr>
            <p:nvPr/>
          </p:nvPicPr>
          <p:blipFill>
            <a:blip r:embed="rId8" cstate="print"/>
            <a:stretch>
              <a:fillRect/>
            </a:stretch>
          </p:blipFill>
          <p:spPr>
            <a:xfrm>
              <a:off x="6781800" y="3429000"/>
              <a:ext cx="457200" cy="459268"/>
            </a:xfrm>
            <a:prstGeom prst="rect">
              <a:avLst/>
            </a:prstGeom>
          </p:spPr>
        </p:pic>
        <p:sp>
          <p:nvSpPr>
            <p:cNvPr id="57" name="TextBox 56">
              <a:extLst>
                <a:ext uri="{FF2B5EF4-FFF2-40B4-BE49-F238E27FC236}">
                  <a16:creationId xmlns:a16="http://schemas.microsoft.com/office/drawing/2014/main" id="{08A44176-12D6-48D9-BB00-872A7270008D}"/>
                </a:ext>
              </a:extLst>
            </p:cNvPr>
            <p:cNvSpPr txBox="1"/>
            <p:nvPr/>
          </p:nvSpPr>
          <p:spPr>
            <a:xfrm>
              <a:off x="5796583" y="3886200"/>
              <a:ext cx="495649" cy="215444"/>
            </a:xfrm>
            <a:prstGeom prst="rect">
              <a:avLst/>
            </a:prstGeom>
            <a:noFill/>
          </p:spPr>
          <p:txBody>
            <a:bodyPr wrap="none" rtlCol="0">
              <a:spAutoFit/>
            </a:bodyPr>
            <a:lstStyle/>
            <a:p>
              <a:r>
                <a:rPr lang="en-US" sz="800" b="1" dirty="0"/>
                <a:t>PT logo</a:t>
              </a:r>
            </a:p>
          </p:txBody>
        </p:sp>
        <p:sp>
          <p:nvSpPr>
            <p:cNvPr id="58" name="TextBox 57">
              <a:extLst>
                <a:ext uri="{FF2B5EF4-FFF2-40B4-BE49-F238E27FC236}">
                  <a16:creationId xmlns:a16="http://schemas.microsoft.com/office/drawing/2014/main" id="{8D481690-5A73-4974-8777-54B37F995505}"/>
                </a:ext>
              </a:extLst>
            </p:cNvPr>
            <p:cNvSpPr txBox="1"/>
            <p:nvPr/>
          </p:nvSpPr>
          <p:spPr>
            <a:xfrm>
              <a:off x="6661768" y="3886200"/>
              <a:ext cx="684803" cy="215444"/>
            </a:xfrm>
            <a:prstGeom prst="rect">
              <a:avLst/>
            </a:prstGeom>
            <a:noFill/>
          </p:spPr>
          <p:txBody>
            <a:bodyPr wrap="none" rtlCol="0">
              <a:spAutoFit/>
            </a:bodyPr>
            <a:lstStyle/>
            <a:p>
              <a:r>
                <a:rPr lang="en-US" sz="800" b="1" dirty="0"/>
                <a:t>VENUE logo</a:t>
              </a:r>
            </a:p>
          </p:txBody>
        </p:sp>
        <p:grpSp>
          <p:nvGrpSpPr>
            <p:cNvPr id="59" name="Group 58">
              <a:extLst>
                <a:ext uri="{FF2B5EF4-FFF2-40B4-BE49-F238E27FC236}">
                  <a16:creationId xmlns:a16="http://schemas.microsoft.com/office/drawing/2014/main" id="{1F9EA189-CDA2-49A7-A199-266D4AF1E543}"/>
                </a:ext>
              </a:extLst>
            </p:cNvPr>
            <p:cNvGrpSpPr/>
            <p:nvPr/>
          </p:nvGrpSpPr>
          <p:grpSpPr>
            <a:xfrm>
              <a:off x="3200400" y="5042361"/>
              <a:ext cx="1828800" cy="1510839"/>
              <a:chOff x="1828800" y="5194761"/>
              <a:chExt cx="1828800" cy="1510839"/>
            </a:xfrm>
          </p:grpSpPr>
          <p:pic>
            <p:nvPicPr>
              <p:cNvPr id="85" name="Picture 84" descr="S6_24-9-D_simple.jpg">
                <a:extLst>
                  <a:ext uri="{FF2B5EF4-FFF2-40B4-BE49-F238E27FC236}">
                    <a16:creationId xmlns:a16="http://schemas.microsoft.com/office/drawing/2014/main" id="{B73B1717-5BCA-409A-AB91-077271263A71}"/>
                  </a:ext>
                </a:extLst>
              </p:cNvPr>
              <p:cNvPicPr>
                <a:picLocks noChangeAspect="1"/>
              </p:cNvPicPr>
              <p:nvPr/>
            </p:nvPicPr>
            <p:blipFill>
              <a:blip r:embed="rId9" cstate="print"/>
              <a:stretch>
                <a:fillRect/>
              </a:stretch>
            </p:blipFill>
            <p:spPr>
              <a:xfrm>
                <a:off x="1828800" y="5194761"/>
                <a:ext cx="1828800" cy="1355910"/>
              </a:xfrm>
              <a:prstGeom prst="rect">
                <a:avLst/>
              </a:prstGeom>
            </p:spPr>
          </p:pic>
          <p:sp>
            <p:nvSpPr>
              <p:cNvPr id="86" name="TextBox 85">
                <a:extLst>
                  <a:ext uri="{FF2B5EF4-FFF2-40B4-BE49-F238E27FC236}">
                    <a16:creationId xmlns:a16="http://schemas.microsoft.com/office/drawing/2014/main" id="{FEAA7081-33E5-4EB3-94ED-593E82AB075F}"/>
                  </a:ext>
                </a:extLst>
              </p:cNvPr>
              <p:cNvSpPr txBox="1"/>
              <p:nvPr/>
            </p:nvSpPr>
            <p:spPr>
              <a:xfrm>
                <a:off x="2343260" y="6490156"/>
                <a:ext cx="803425" cy="215444"/>
              </a:xfrm>
              <a:prstGeom prst="rect">
                <a:avLst/>
              </a:prstGeom>
              <a:noFill/>
            </p:spPr>
            <p:txBody>
              <a:bodyPr wrap="none" rtlCol="0">
                <a:spAutoFit/>
              </a:bodyPr>
              <a:lstStyle/>
              <a:p>
                <a:pPr algn="ctr"/>
                <a:r>
                  <a:rPr lang="en-US" sz="800" b="1" dirty="0"/>
                  <a:t>S6 M40 24-9-D</a:t>
                </a:r>
              </a:p>
            </p:txBody>
          </p:sp>
        </p:grpSp>
        <p:grpSp>
          <p:nvGrpSpPr>
            <p:cNvPr id="61" name="Group 60">
              <a:extLst>
                <a:ext uri="{FF2B5EF4-FFF2-40B4-BE49-F238E27FC236}">
                  <a16:creationId xmlns:a16="http://schemas.microsoft.com/office/drawing/2014/main" id="{FAA1F43C-CE74-4865-80A1-FCEFD6661498}"/>
                </a:ext>
              </a:extLst>
            </p:cNvPr>
            <p:cNvGrpSpPr/>
            <p:nvPr/>
          </p:nvGrpSpPr>
          <p:grpSpPr>
            <a:xfrm>
              <a:off x="5366499" y="5789116"/>
              <a:ext cx="1050646" cy="764084"/>
              <a:chOff x="4073797" y="5941516"/>
              <a:chExt cx="1050646" cy="764084"/>
            </a:xfrm>
          </p:grpSpPr>
          <p:pic>
            <p:nvPicPr>
              <p:cNvPr id="83" name="Picture 82" descr="S3_simple.png">
                <a:extLst>
                  <a:ext uri="{FF2B5EF4-FFF2-40B4-BE49-F238E27FC236}">
                    <a16:creationId xmlns:a16="http://schemas.microsoft.com/office/drawing/2014/main" id="{2D944E6F-1EA6-406D-88DE-547EC6EC4CA4}"/>
                  </a:ext>
                </a:extLst>
              </p:cNvPr>
              <p:cNvPicPr>
                <a:picLocks noChangeAspect="1"/>
              </p:cNvPicPr>
              <p:nvPr/>
            </p:nvPicPr>
            <p:blipFill>
              <a:blip r:embed="rId10" cstate="print"/>
              <a:stretch>
                <a:fillRect/>
              </a:stretch>
            </p:blipFill>
            <p:spPr>
              <a:xfrm>
                <a:off x="4073797" y="5941516"/>
                <a:ext cx="1050646" cy="548640"/>
              </a:xfrm>
              <a:prstGeom prst="rect">
                <a:avLst/>
              </a:prstGeom>
            </p:spPr>
          </p:pic>
          <p:sp>
            <p:nvSpPr>
              <p:cNvPr id="84" name="TextBox 83">
                <a:extLst>
                  <a:ext uri="{FF2B5EF4-FFF2-40B4-BE49-F238E27FC236}">
                    <a16:creationId xmlns:a16="http://schemas.microsoft.com/office/drawing/2014/main" id="{465B016B-917B-4212-8AD8-68F0BD91529D}"/>
                  </a:ext>
                </a:extLst>
              </p:cNvPr>
              <p:cNvSpPr txBox="1"/>
              <p:nvPr/>
            </p:nvSpPr>
            <p:spPr>
              <a:xfrm>
                <a:off x="4485461" y="6490156"/>
                <a:ext cx="284053" cy="215444"/>
              </a:xfrm>
              <a:prstGeom prst="rect">
                <a:avLst/>
              </a:prstGeom>
              <a:noFill/>
            </p:spPr>
            <p:txBody>
              <a:bodyPr wrap="none" rtlCol="0">
                <a:spAutoFit/>
              </a:bodyPr>
              <a:lstStyle/>
              <a:p>
                <a:pPr algn="ctr"/>
                <a:r>
                  <a:rPr lang="en-US" sz="800" b="1" dirty="0"/>
                  <a:t>S3</a:t>
                </a:r>
              </a:p>
            </p:txBody>
          </p:sp>
        </p:grpSp>
        <p:grpSp>
          <p:nvGrpSpPr>
            <p:cNvPr id="62" name="Group 61">
              <a:extLst>
                <a:ext uri="{FF2B5EF4-FFF2-40B4-BE49-F238E27FC236}">
                  <a16:creationId xmlns:a16="http://schemas.microsoft.com/office/drawing/2014/main" id="{3FE9661B-7235-48F8-B8B6-C558F83E4C10}"/>
                </a:ext>
              </a:extLst>
            </p:cNvPr>
            <p:cNvGrpSpPr/>
            <p:nvPr/>
          </p:nvGrpSpPr>
          <p:grpSpPr>
            <a:xfrm>
              <a:off x="6754444" y="5789116"/>
              <a:ext cx="487253" cy="764084"/>
              <a:chOff x="5445399" y="5941516"/>
              <a:chExt cx="487253" cy="764084"/>
            </a:xfrm>
          </p:grpSpPr>
          <p:pic>
            <p:nvPicPr>
              <p:cNvPr id="81" name="Picture 80" descr="PT Dock_simple.jpg">
                <a:extLst>
                  <a:ext uri="{FF2B5EF4-FFF2-40B4-BE49-F238E27FC236}">
                    <a16:creationId xmlns:a16="http://schemas.microsoft.com/office/drawing/2014/main" id="{0DF14CA1-A954-40E3-9BFF-13CA161B734B}"/>
                  </a:ext>
                </a:extLst>
              </p:cNvPr>
              <p:cNvPicPr>
                <a:picLocks noChangeAspect="1"/>
              </p:cNvPicPr>
              <p:nvPr/>
            </p:nvPicPr>
            <p:blipFill>
              <a:blip r:embed="rId11" cstate="print"/>
              <a:stretch>
                <a:fillRect/>
              </a:stretch>
            </p:blipFill>
            <p:spPr>
              <a:xfrm>
                <a:off x="5445399" y="5941516"/>
                <a:ext cx="487253" cy="548640"/>
              </a:xfrm>
              <a:prstGeom prst="rect">
                <a:avLst/>
              </a:prstGeom>
            </p:spPr>
          </p:pic>
          <p:sp>
            <p:nvSpPr>
              <p:cNvPr id="82" name="TextBox 81">
                <a:extLst>
                  <a:ext uri="{FF2B5EF4-FFF2-40B4-BE49-F238E27FC236}">
                    <a16:creationId xmlns:a16="http://schemas.microsoft.com/office/drawing/2014/main" id="{B2D433FE-A39B-4C71-843D-7EE9CFDAB69F}"/>
                  </a:ext>
                </a:extLst>
              </p:cNvPr>
              <p:cNvSpPr txBox="1"/>
              <p:nvPr/>
            </p:nvSpPr>
            <p:spPr>
              <a:xfrm>
                <a:off x="5506495" y="6490156"/>
                <a:ext cx="396262" cy="215444"/>
              </a:xfrm>
              <a:prstGeom prst="rect">
                <a:avLst/>
              </a:prstGeom>
              <a:noFill/>
            </p:spPr>
            <p:txBody>
              <a:bodyPr wrap="none" rtlCol="0">
                <a:spAutoFit/>
              </a:bodyPr>
              <a:lstStyle/>
              <a:p>
                <a:pPr algn="ctr"/>
                <a:r>
                  <a:rPr lang="en-US" sz="800" b="1" dirty="0"/>
                  <a:t>Dock</a:t>
                </a:r>
              </a:p>
            </p:txBody>
          </p:sp>
        </p:grpSp>
        <p:grpSp>
          <p:nvGrpSpPr>
            <p:cNvPr id="66" name="Group 65">
              <a:extLst>
                <a:ext uri="{FF2B5EF4-FFF2-40B4-BE49-F238E27FC236}">
                  <a16:creationId xmlns:a16="http://schemas.microsoft.com/office/drawing/2014/main" id="{AAA7964B-1E61-402B-B483-1D0F48F67E5E}"/>
                </a:ext>
              </a:extLst>
            </p:cNvPr>
            <p:cNvGrpSpPr/>
            <p:nvPr/>
          </p:nvGrpSpPr>
          <p:grpSpPr>
            <a:xfrm>
              <a:off x="7578997" y="5789116"/>
              <a:ext cx="955403" cy="764084"/>
              <a:chOff x="6207397" y="5941516"/>
              <a:chExt cx="955403" cy="764084"/>
            </a:xfrm>
          </p:grpSpPr>
          <p:pic>
            <p:nvPicPr>
              <p:cNvPr id="79" name="Picture 78" descr="Artist Mix_simple.png">
                <a:extLst>
                  <a:ext uri="{FF2B5EF4-FFF2-40B4-BE49-F238E27FC236}">
                    <a16:creationId xmlns:a16="http://schemas.microsoft.com/office/drawing/2014/main" id="{D41B6611-60E8-4A61-838E-B7F985F048B9}"/>
                  </a:ext>
                </a:extLst>
              </p:cNvPr>
              <p:cNvPicPr>
                <a:picLocks noChangeAspect="1"/>
              </p:cNvPicPr>
              <p:nvPr/>
            </p:nvPicPr>
            <p:blipFill>
              <a:blip r:embed="rId12" cstate="print"/>
              <a:stretch>
                <a:fillRect/>
              </a:stretch>
            </p:blipFill>
            <p:spPr>
              <a:xfrm>
                <a:off x="6207397" y="5941516"/>
                <a:ext cx="955403" cy="548640"/>
              </a:xfrm>
              <a:prstGeom prst="rect">
                <a:avLst/>
              </a:prstGeom>
            </p:spPr>
          </p:pic>
          <p:sp>
            <p:nvSpPr>
              <p:cNvPr id="80" name="TextBox 79">
                <a:extLst>
                  <a:ext uri="{FF2B5EF4-FFF2-40B4-BE49-F238E27FC236}">
                    <a16:creationId xmlns:a16="http://schemas.microsoft.com/office/drawing/2014/main" id="{101D7379-1961-4540-99DA-0FF7C01057AE}"/>
                  </a:ext>
                </a:extLst>
              </p:cNvPr>
              <p:cNvSpPr txBox="1"/>
              <p:nvPr/>
            </p:nvSpPr>
            <p:spPr>
              <a:xfrm>
                <a:off x="6381970" y="6490156"/>
                <a:ext cx="606256" cy="215444"/>
              </a:xfrm>
              <a:prstGeom prst="rect">
                <a:avLst/>
              </a:prstGeom>
              <a:noFill/>
            </p:spPr>
            <p:txBody>
              <a:bodyPr wrap="none" rtlCol="0">
                <a:spAutoFit/>
              </a:bodyPr>
              <a:lstStyle/>
              <a:p>
                <a:pPr algn="ctr"/>
                <a:r>
                  <a:rPr lang="en-US" sz="800" b="1" dirty="0"/>
                  <a:t>Artist Mix</a:t>
                </a:r>
              </a:p>
            </p:txBody>
          </p:sp>
        </p:grpSp>
        <p:pic>
          <p:nvPicPr>
            <p:cNvPr id="71" name="Picture 70" descr="Mac_Pro_trashcan.png">
              <a:hlinkClick r:id="rId13"/>
              <a:extLst>
                <a:ext uri="{FF2B5EF4-FFF2-40B4-BE49-F238E27FC236}">
                  <a16:creationId xmlns:a16="http://schemas.microsoft.com/office/drawing/2014/main" id="{4B35A858-A18D-4367-98CC-F1A646F5EBB4}"/>
                </a:ext>
              </a:extLst>
            </p:cNvPr>
            <p:cNvPicPr>
              <a:picLocks noChangeAspect="1"/>
            </p:cNvPicPr>
            <p:nvPr/>
          </p:nvPicPr>
          <p:blipFill>
            <a:blip r:embed="rId14" cstate="print"/>
            <a:stretch>
              <a:fillRect/>
            </a:stretch>
          </p:blipFill>
          <p:spPr>
            <a:xfrm>
              <a:off x="1082040" y="3250011"/>
              <a:ext cx="365760" cy="634702"/>
            </a:xfrm>
            <a:prstGeom prst="rect">
              <a:avLst/>
            </a:prstGeom>
          </p:spPr>
        </p:pic>
        <p:sp>
          <p:nvSpPr>
            <p:cNvPr id="73" name="TextBox 72">
              <a:extLst>
                <a:ext uri="{FF2B5EF4-FFF2-40B4-BE49-F238E27FC236}">
                  <a16:creationId xmlns:a16="http://schemas.microsoft.com/office/drawing/2014/main" id="{D30DD8B0-937C-4351-B0A3-DE6C2F2BA2A2}"/>
                </a:ext>
              </a:extLst>
            </p:cNvPr>
            <p:cNvSpPr txBox="1"/>
            <p:nvPr/>
          </p:nvSpPr>
          <p:spPr>
            <a:xfrm>
              <a:off x="685800" y="3897869"/>
              <a:ext cx="1104790" cy="215444"/>
            </a:xfrm>
            <a:prstGeom prst="rect">
              <a:avLst/>
            </a:prstGeom>
            <a:noFill/>
          </p:spPr>
          <p:txBody>
            <a:bodyPr wrap="none" rtlCol="0">
              <a:spAutoFit/>
            </a:bodyPr>
            <a:lstStyle/>
            <a:p>
              <a:r>
                <a:rPr lang="en-US" sz="800" b="1" dirty="0"/>
                <a:t>Mac Pro (“trash can”)</a:t>
              </a:r>
            </a:p>
          </p:txBody>
        </p:sp>
        <p:sp>
          <p:nvSpPr>
            <p:cNvPr id="74" name="TextBox 73">
              <a:extLst>
                <a:ext uri="{FF2B5EF4-FFF2-40B4-BE49-F238E27FC236}">
                  <a16:creationId xmlns:a16="http://schemas.microsoft.com/office/drawing/2014/main" id="{25AF2F1B-E3CC-4D29-B45E-26D7ECF00762}"/>
                </a:ext>
              </a:extLst>
            </p:cNvPr>
            <p:cNvSpPr txBox="1"/>
            <p:nvPr/>
          </p:nvSpPr>
          <p:spPr>
            <a:xfrm>
              <a:off x="152400" y="4063425"/>
              <a:ext cx="2286000" cy="584775"/>
            </a:xfrm>
            <a:prstGeom prst="rect">
              <a:avLst/>
            </a:prstGeom>
            <a:noFill/>
          </p:spPr>
          <p:txBody>
            <a:bodyPr wrap="square" rtlCol="0">
              <a:spAutoFit/>
            </a:bodyPr>
            <a:lstStyle/>
            <a:p>
              <a:pPr algn="ctr"/>
              <a:r>
                <a:rPr lang="en-US" sz="800" dirty="0">
                  <a:solidFill>
                    <a:srgbClr val="FF0000"/>
                  </a:solidFill>
                </a:rPr>
                <a:t>(Image contains link to PT-w-S6L </a:t>
              </a:r>
              <a:r>
                <a:rPr lang="en-US" sz="800" dirty="0" err="1">
                  <a:solidFill>
                    <a:srgbClr val="FF0000"/>
                  </a:solidFill>
                </a:rPr>
                <a:t>Reqs</a:t>
              </a:r>
              <a:r>
                <a:rPr lang="en-US" sz="800" dirty="0">
                  <a:solidFill>
                    <a:srgbClr val="FF0000"/>
                  </a:solidFill>
                </a:rPr>
                <a:t> on K Base)</a:t>
              </a:r>
            </a:p>
            <a:p>
              <a:pPr algn="ctr"/>
              <a:r>
                <a:rPr lang="en-US" sz="800" dirty="0">
                  <a:hlinkClick r:id="rId15"/>
                </a:rPr>
                <a:t>http://avid.force.com/pkb/articles/Compatibility/What-are-the-system-requirements-for-Pro-Tools-with-S6L</a:t>
              </a:r>
              <a:endParaRPr lang="en-US" sz="800" dirty="0"/>
            </a:p>
          </p:txBody>
        </p:sp>
        <p:pic>
          <p:nvPicPr>
            <p:cNvPr id="75" name="Picture 74" descr="ilok3rd.jpg">
              <a:extLst>
                <a:ext uri="{FF2B5EF4-FFF2-40B4-BE49-F238E27FC236}">
                  <a16:creationId xmlns:a16="http://schemas.microsoft.com/office/drawing/2014/main" id="{1260EA70-5F22-4B2D-AEE7-71A76B4CA8BC}"/>
                </a:ext>
              </a:extLst>
            </p:cNvPr>
            <p:cNvPicPr>
              <a:picLocks noChangeAspect="1"/>
            </p:cNvPicPr>
            <p:nvPr/>
          </p:nvPicPr>
          <p:blipFill>
            <a:blip r:embed="rId16" cstate="print"/>
            <a:stretch>
              <a:fillRect/>
            </a:stretch>
          </p:blipFill>
          <p:spPr>
            <a:xfrm>
              <a:off x="7810500" y="3339367"/>
              <a:ext cx="914400" cy="267629"/>
            </a:xfrm>
            <a:prstGeom prst="rect">
              <a:avLst/>
            </a:prstGeom>
          </p:spPr>
        </p:pic>
        <p:pic>
          <p:nvPicPr>
            <p:cNvPr id="76" name="Picture 75" descr="iLok2_maybe.png">
              <a:extLst>
                <a:ext uri="{FF2B5EF4-FFF2-40B4-BE49-F238E27FC236}">
                  <a16:creationId xmlns:a16="http://schemas.microsoft.com/office/drawing/2014/main" id="{623075E0-9ECF-45F5-B2F8-EF06741D4826}"/>
                </a:ext>
              </a:extLst>
            </p:cNvPr>
            <p:cNvPicPr>
              <a:picLocks noChangeAspect="1"/>
            </p:cNvPicPr>
            <p:nvPr/>
          </p:nvPicPr>
          <p:blipFill>
            <a:blip r:embed="rId17" cstate="print"/>
            <a:stretch>
              <a:fillRect/>
            </a:stretch>
          </p:blipFill>
          <p:spPr>
            <a:xfrm>
              <a:off x="7810500" y="3948967"/>
              <a:ext cx="914400" cy="350785"/>
            </a:xfrm>
            <a:prstGeom prst="rect">
              <a:avLst/>
            </a:prstGeom>
          </p:spPr>
        </p:pic>
        <p:sp>
          <p:nvSpPr>
            <p:cNvPr id="77" name="TextBox 76">
              <a:extLst>
                <a:ext uri="{FF2B5EF4-FFF2-40B4-BE49-F238E27FC236}">
                  <a16:creationId xmlns:a16="http://schemas.microsoft.com/office/drawing/2014/main" id="{6EFBF0A5-43EF-4C70-88A0-E78C14E3312A}"/>
                </a:ext>
              </a:extLst>
            </p:cNvPr>
            <p:cNvSpPr txBox="1"/>
            <p:nvPr/>
          </p:nvSpPr>
          <p:spPr>
            <a:xfrm>
              <a:off x="7924497" y="3644167"/>
              <a:ext cx="686406" cy="215444"/>
            </a:xfrm>
            <a:prstGeom prst="rect">
              <a:avLst/>
            </a:prstGeom>
            <a:noFill/>
          </p:spPr>
          <p:txBody>
            <a:bodyPr wrap="none" rtlCol="0">
              <a:spAutoFit/>
            </a:bodyPr>
            <a:lstStyle/>
            <a:p>
              <a:r>
                <a:rPr lang="en-US" sz="800" b="1" dirty="0" err="1"/>
                <a:t>iLok</a:t>
              </a:r>
              <a:r>
                <a:rPr lang="en-US" sz="800" b="1" dirty="0"/>
                <a:t> 3</a:t>
              </a:r>
              <a:r>
                <a:rPr lang="en-US" sz="800" b="1" baseline="30000" dirty="0"/>
                <a:t>rd</a:t>
              </a:r>
              <a:r>
                <a:rPr lang="en-US" sz="800" b="1" dirty="0"/>
                <a:t> Gen</a:t>
              </a:r>
            </a:p>
          </p:txBody>
        </p:sp>
        <p:sp>
          <p:nvSpPr>
            <p:cNvPr id="78" name="TextBox 77">
              <a:extLst>
                <a:ext uri="{FF2B5EF4-FFF2-40B4-BE49-F238E27FC236}">
                  <a16:creationId xmlns:a16="http://schemas.microsoft.com/office/drawing/2014/main" id="{60691BB1-B3EE-4C96-8AC4-C74CEECC1059}"/>
                </a:ext>
              </a:extLst>
            </p:cNvPr>
            <p:cNvSpPr txBox="1"/>
            <p:nvPr/>
          </p:nvSpPr>
          <p:spPr>
            <a:xfrm>
              <a:off x="7918085" y="4253767"/>
              <a:ext cx="699230" cy="215444"/>
            </a:xfrm>
            <a:prstGeom prst="rect">
              <a:avLst/>
            </a:prstGeom>
            <a:noFill/>
          </p:spPr>
          <p:txBody>
            <a:bodyPr wrap="none" rtlCol="0">
              <a:spAutoFit/>
            </a:bodyPr>
            <a:lstStyle/>
            <a:p>
              <a:r>
                <a:rPr lang="en-US" sz="800" b="1" dirty="0" err="1"/>
                <a:t>iLok</a:t>
              </a:r>
              <a:r>
                <a:rPr lang="en-US" sz="800" b="1" dirty="0"/>
                <a:t> 2</a:t>
              </a:r>
              <a:r>
                <a:rPr lang="en-US" sz="800" b="1" baseline="30000" dirty="0"/>
                <a:t>nd</a:t>
              </a:r>
              <a:r>
                <a:rPr lang="en-US" sz="800" b="1" dirty="0"/>
                <a:t> Gen</a:t>
              </a:r>
            </a:p>
          </p:txBody>
        </p:sp>
      </p:grpSp>
      <p:pic>
        <p:nvPicPr>
          <p:cNvPr id="7" name="Picture 6" descr="A close up of a piece of paper&#10;&#10;Description automatically generated">
            <a:extLst>
              <a:ext uri="{FF2B5EF4-FFF2-40B4-BE49-F238E27FC236}">
                <a16:creationId xmlns:a16="http://schemas.microsoft.com/office/drawing/2014/main" id="{9A82A4D9-434F-4F86-9BB5-C953A0F8563D}"/>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6779559" y="4876800"/>
            <a:ext cx="457200" cy="545078"/>
          </a:xfrm>
          <a:prstGeom prst="rect">
            <a:avLst/>
          </a:prstGeom>
        </p:spPr>
      </p:pic>
      <p:sp>
        <p:nvSpPr>
          <p:cNvPr id="91" name="TextBox 90">
            <a:extLst>
              <a:ext uri="{FF2B5EF4-FFF2-40B4-BE49-F238E27FC236}">
                <a16:creationId xmlns:a16="http://schemas.microsoft.com/office/drawing/2014/main" id="{2711E5EF-58E1-49B8-830B-6C80CD083A24}"/>
              </a:ext>
            </a:extLst>
          </p:cNvPr>
          <p:cNvSpPr txBox="1"/>
          <p:nvPr/>
        </p:nvSpPr>
        <p:spPr>
          <a:xfrm>
            <a:off x="6856044" y="5421878"/>
            <a:ext cx="284053" cy="215444"/>
          </a:xfrm>
          <a:prstGeom prst="rect">
            <a:avLst/>
          </a:prstGeom>
          <a:noFill/>
        </p:spPr>
        <p:txBody>
          <a:bodyPr wrap="none" rtlCol="0">
            <a:spAutoFit/>
          </a:bodyPr>
          <a:lstStyle/>
          <a:p>
            <a:pPr algn="ctr"/>
            <a:r>
              <a:rPr lang="en-US" sz="800" b="1" dirty="0"/>
              <a:t>S1</a:t>
            </a:r>
          </a:p>
        </p:txBody>
      </p:sp>
      <p:pic>
        <p:nvPicPr>
          <p:cNvPr id="11" name="Picture 10" descr="A close up of a device&#10;&#10;Description automatically generated">
            <a:extLst>
              <a:ext uri="{FF2B5EF4-FFF2-40B4-BE49-F238E27FC236}">
                <a16:creationId xmlns:a16="http://schemas.microsoft.com/office/drawing/2014/main" id="{84E77E57-B577-4986-B905-D698AF3CAB52}"/>
              </a:ext>
            </a:extLst>
          </p:cNvPr>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3273899" y="5103478"/>
            <a:ext cx="1280160" cy="1067688"/>
          </a:xfrm>
          <a:prstGeom prst="rect">
            <a:avLst/>
          </a:prstGeom>
        </p:spPr>
      </p:pic>
      <p:sp>
        <p:nvSpPr>
          <p:cNvPr id="92" name="TextBox 91">
            <a:extLst>
              <a:ext uri="{FF2B5EF4-FFF2-40B4-BE49-F238E27FC236}">
                <a16:creationId xmlns:a16="http://schemas.microsoft.com/office/drawing/2014/main" id="{439339ED-73AF-42C6-AFCA-7FF6B29E696A}"/>
              </a:ext>
            </a:extLst>
          </p:cNvPr>
          <p:cNvSpPr txBox="1"/>
          <p:nvPr/>
        </p:nvSpPr>
        <p:spPr>
          <a:xfrm>
            <a:off x="3679837" y="6171166"/>
            <a:ext cx="470001" cy="215444"/>
          </a:xfrm>
          <a:prstGeom prst="rect">
            <a:avLst/>
          </a:prstGeom>
          <a:noFill/>
        </p:spPr>
        <p:txBody>
          <a:bodyPr wrap="none" rtlCol="0">
            <a:spAutoFit/>
          </a:bodyPr>
          <a:lstStyle/>
          <a:p>
            <a:pPr algn="ctr"/>
            <a:r>
              <a:rPr lang="en-US" sz="800" b="1" dirty="0"/>
              <a:t>S4-8_3</a:t>
            </a:r>
          </a:p>
        </p:txBody>
      </p:sp>
    </p:spTree>
    <p:extLst>
      <p:ext uri="{BB962C8B-B14F-4D97-AF65-F5344CB8AC3E}">
        <p14:creationId xmlns:p14="http://schemas.microsoft.com/office/powerpoint/2010/main" val="41863562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84238"/>
          </a:xfrm>
        </p:spPr>
        <p:txBody>
          <a:bodyPr>
            <a:normAutofit/>
          </a:bodyPr>
          <a:lstStyle/>
          <a:p>
            <a:r>
              <a:rPr lang="en-US" dirty="0"/>
              <a:t>- Assets 4 – Other Non-Avid </a:t>
            </a:r>
          </a:p>
        </p:txBody>
      </p:sp>
      <p:pic>
        <p:nvPicPr>
          <p:cNvPr id="23" name="Picture 22" descr="Monitor_AVID S6L logo.jpg"/>
          <p:cNvPicPr>
            <a:picLocks noChangeAspect="1"/>
          </p:cNvPicPr>
          <p:nvPr/>
        </p:nvPicPr>
        <p:blipFill>
          <a:blip r:embed="rId2" cstate="print"/>
          <a:stretch>
            <a:fillRect/>
          </a:stretch>
        </p:blipFill>
        <p:spPr>
          <a:xfrm>
            <a:off x="1075091" y="1140379"/>
            <a:ext cx="1371600" cy="1082577"/>
          </a:xfrm>
          <a:prstGeom prst="rect">
            <a:avLst/>
          </a:prstGeom>
        </p:spPr>
      </p:pic>
      <p:pic>
        <p:nvPicPr>
          <p:cNvPr id="24" name="Picture 23" descr="QWERTY_keyboard.jpg"/>
          <p:cNvPicPr>
            <a:picLocks noChangeAspect="1"/>
          </p:cNvPicPr>
          <p:nvPr/>
        </p:nvPicPr>
        <p:blipFill>
          <a:blip r:embed="rId3" cstate="print"/>
          <a:stretch>
            <a:fillRect/>
          </a:stretch>
        </p:blipFill>
        <p:spPr>
          <a:xfrm>
            <a:off x="2751491" y="1232357"/>
            <a:ext cx="1371600" cy="415838"/>
          </a:xfrm>
          <a:prstGeom prst="rect">
            <a:avLst/>
          </a:prstGeom>
        </p:spPr>
      </p:pic>
      <p:pic>
        <p:nvPicPr>
          <p:cNvPr id="25" name="Picture 24" descr="Mouse_Win_wireless.jpg"/>
          <p:cNvPicPr>
            <a:picLocks noChangeAspect="1"/>
          </p:cNvPicPr>
          <p:nvPr/>
        </p:nvPicPr>
        <p:blipFill>
          <a:blip r:embed="rId4" cstate="print"/>
          <a:stretch>
            <a:fillRect/>
          </a:stretch>
        </p:blipFill>
        <p:spPr>
          <a:xfrm>
            <a:off x="3208691" y="1841956"/>
            <a:ext cx="457200" cy="457200"/>
          </a:xfrm>
          <a:prstGeom prst="rect">
            <a:avLst/>
          </a:prstGeom>
        </p:spPr>
      </p:pic>
      <p:pic>
        <p:nvPicPr>
          <p:cNvPr id="30" name="Picture 29" descr="Router_generic_2_wifi.png"/>
          <p:cNvPicPr>
            <a:picLocks noChangeAspect="1"/>
          </p:cNvPicPr>
          <p:nvPr/>
        </p:nvPicPr>
        <p:blipFill>
          <a:blip r:embed="rId5" cstate="print"/>
          <a:stretch>
            <a:fillRect/>
          </a:stretch>
        </p:blipFill>
        <p:spPr>
          <a:xfrm>
            <a:off x="4443131" y="927556"/>
            <a:ext cx="640080" cy="649688"/>
          </a:xfrm>
          <a:prstGeom prst="rect">
            <a:avLst/>
          </a:prstGeom>
        </p:spPr>
      </p:pic>
      <p:pic>
        <p:nvPicPr>
          <p:cNvPr id="37" name="Picture 36" descr="Router_generic_1.png"/>
          <p:cNvPicPr>
            <a:picLocks noChangeAspect="1"/>
          </p:cNvPicPr>
          <p:nvPr/>
        </p:nvPicPr>
        <p:blipFill>
          <a:blip r:embed="rId6" cstate="print"/>
          <a:stretch>
            <a:fillRect/>
          </a:stretch>
        </p:blipFill>
        <p:spPr>
          <a:xfrm>
            <a:off x="4441160" y="1918156"/>
            <a:ext cx="640080" cy="300892"/>
          </a:xfrm>
          <a:prstGeom prst="rect">
            <a:avLst/>
          </a:prstGeom>
        </p:spPr>
      </p:pic>
      <p:sp>
        <p:nvSpPr>
          <p:cNvPr id="45" name="TextBox 44"/>
          <p:cNvSpPr txBox="1"/>
          <p:nvPr/>
        </p:nvSpPr>
        <p:spPr>
          <a:xfrm>
            <a:off x="4275491" y="1613356"/>
            <a:ext cx="912429" cy="215444"/>
          </a:xfrm>
          <a:prstGeom prst="rect">
            <a:avLst/>
          </a:prstGeom>
          <a:noFill/>
        </p:spPr>
        <p:txBody>
          <a:bodyPr wrap="none" rtlCol="0">
            <a:spAutoFit/>
          </a:bodyPr>
          <a:lstStyle/>
          <a:p>
            <a:r>
              <a:rPr lang="en-US" sz="800" b="1" dirty="0"/>
              <a:t>Router (wireless)</a:t>
            </a:r>
          </a:p>
        </p:txBody>
      </p:sp>
      <p:sp>
        <p:nvSpPr>
          <p:cNvPr id="46" name="TextBox 45"/>
          <p:cNvSpPr txBox="1"/>
          <p:nvPr/>
        </p:nvSpPr>
        <p:spPr>
          <a:xfrm>
            <a:off x="4351691" y="2146756"/>
            <a:ext cx="872355" cy="215444"/>
          </a:xfrm>
          <a:prstGeom prst="rect">
            <a:avLst/>
          </a:prstGeom>
          <a:noFill/>
        </p:spPr>
        <p:txBody>
          <a:bodyPr wrap="none" rtlCol="0">
            <a:spAutoFit/>
          </a:bodyPr>
          <a:lstStyle/>
          <a:p>
            <a:r>
              <a:rPr lang="en-US" sz="800" b="1" dirty="0"/>
              <a:t>Router (generic)</a:t>
            </a:r>
          </a:p>
        </p:txBody>
      </p:sp>
      <p:sp>
        <p:nvSpPr>
          <p:cNvPr id="65" name="TextBox 64"/>
          <p:cNvSpPr txBox="1"/>
          <p:nvPr/>
        </p:nvSpPr>
        <p:spPr>
          <a:xfrm>
            <a:off x="1647449" y="3061156"/>
            <a:ext cx="303288" cy="215444"/>
          </a:xfrm>
          <a:prstGeom prst="rect">
            <a:avLst/>
          </a:prstGeom>
          <a:noFill/>
        </p:spPr>
        <p:txBody>
          <a:bodyPr wrap="none" rtlCol="0">
            <a:spAutoFit/>
          </a:bodyPr>
          <a:lstStyle/>
          <a:p>
            <a:r>
              <a:rPr lang="en-US" sz="800" b="1" dirty="0"/>
              <a:t>1U</a:t>
            </a:r>
          </a:p>
        </p:txBody>
      </p:sp>
      <p:sp>
        <p:nvSpPr>
          <p:cNvPr id="66" name="Rectangle 65"/>
          <p:cNvSpPr/>
          <p:nvPr/>
        </p:nvSpPr>
        <p:spPr>
          <a:xfrm>
            <a:off x="2590800" y="2817828"/>
            <a:ext cx="1326209" cy="237744"/>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ectangle 66"/>
          <p:cNvSpPr/>
          <p:nvPr/>
        </p:nvSpPr>
        <p:spPr>
          <a:xfrm>
            <a:off x="4038600" y="2698956"/>
            <a:ext cx="1326209" cy="356616"/>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Rectangle 67"/>
          <p:cNvSpPr/>
          <p:nvPr/>
        </p:nvSpPr>
        <p:spPr>
          <a:xfrm>
            <a:off x="5486400" y="2580084"/>
            <a:ext cx="1326209" cy="475488"/>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TextBox 68"/>
          <p:cNvSpPr txBox="1"/>
          <p:nvPr/>
        </p:nvSpPr>
        <p:spPr>
          <a:xfrm>
            <a:off x="3156521" y="3061156"/>
            <a:ext cx="303288" cy="215444"/>
          </a:xfrm>
          <a:prstGeom prst="rect">
            <a:avLst/>
          </a:prstGeom>
          <a:noFill/>
        </p:spPr>
        <p:txBody>
          <a:bodyPr wrap="none" rtlCol="0">
            <a:spAutoFit/>
          </a:bodyPr>
          <a:lstStyle/>
          <a:p>
            <a:r>
              <a:rPr lang="en-US" sz="800" b="1" dirty="0"/>
              <a:t>2U</a:t>
            </a:r>
          </a:p>
        </p:txBody>
      </p:sp>
      <p:sp>
        <p:nvSpPr>
          <p:cNvPr id="70" name="TextBox 69"/>
          <p:cNvSpPr txBox="1"/>
          <p:nvPr/>
        </p:nvSpPr>
        <p:spPr>
          <a:xfrm>
            <a:off x="4526609" y="3061062"/>
            <a:ext cx="303288" cy="215444"/>
          </a:xfrm>
          <a:prstGeom prst="rect">
            <a:avLst/>
          </a:prstGeom>
          <a:noFill/>
        </p:spPr>
        <p:txBody>
          <a:bodyPr wrap="none" rtlCol="0">
            <a:spAutoFit/>
          </a:bodyPr>
          <a:lstStyle/>
          <a:p>
            <a:r>
              <a:rPr lang="en-US" sz="800" b="1" dirty="0"/>
              <a:t>3U</a:t>
            </a:r>
          </a:p>
        </p:txBody>
      </p:sp>
      <p:sp>
        <p:nvSpPr>
          <p:cNvPr id="71" name="TextBox 70"/>
          <p:cNvSpPr txBox="1"/>
          <p:nvPr/>
        </p:nvSpPr>
        <p:spPr>
          <a:xfrm>
            <a:off x="5975921" y="3054531"/>
            <a:ext cx="303288" cy="215444"/>
          </a:xfrm>
          <a:prstGeom prst="rect">
            <a:avLst/>
          </a:prstGeom>
          <a:noFill/>
        </p:spPr>
        <p:txBody>
          <a:bodyPr wrap="none" rtlCol="0">
            <a:spAutoFit/>
          </a:bodyPr>
          <a:lstStyle/>
          <a:p>
            <a:r>
              <a:rPr lang="en-US" sz="800" b="1" dirty="0"/>
              <a:t>4U</a:t>
            </a:r>
          </a:p>
        </p:txBody>
      </p:sp>
      <p:sp>
        <p:nvSpPr>
          <p:cNvPr id="74" name="Rectangle 73"/>
          <p:cNvSpPr/>
          <p:nvPr/>
        </p:nvSpPr>
        <p:spPr>
          <a:xfrm>
            <a:off x="1143000" y="2936700"/>
            <a:ext cx="1326209" cy="118872"/>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75" name="Rectangle 74"/>
          <p:cNvSpPr/>
          <p:nvPr/>
        </p:nvSpPr>
        <p:spPr>
          <a:xfrm>
            <a:off x="6903391" y="2453768"/>
            <a:ext cx="1326209" cy="599355"/>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TextBox 75"/>
          <p:cNvSpPr txBox="1"/>
          <p:nvPr/>
        </p:nvSpPr>
        <p:spPr>
          <a:xfrm>
            <a:off x="7392912" y="3048000"/>
            <a:ext cx="303288" cy="215444"/>
          </a:xfrm>
          <a:prstGeom prst="rect">
            <a:avLst/>
          </a:prstGeom>
          <a:noFill/>
        </p:spPr>
        <p:txBody>
          <a:bodyPr wrap="none" rtlCol="0">
            <a:spAutoFit/>
          </a:bodyPr>
          <a:lstStyle/>
          <a:p>
            <a:r>
              <a:rPr lang="en-US" sz="800" b="1" dirty="0"/>
              <a:t>5U</a:t>
            </a:r>
          </a:p>
        </p:txBody>
      </p:sp>
      <p:pic>
        <p:nvPicPr>
          <p:cNvPr id="73" name="Picture 72" descr="Spkr_2x_whorn.jpg"/>
          <p:cNvPicPr>
            <a:picLocks noChangeAspect="1"/>
          </p:cNvPicPr>
          <p:nvPr/>
        </p:nvPicPr>
        <p:blipFill>
          <a:blip r:embed="rId7" cstate="print"/>
          <a:stretch>
            <a:fillRect/>
          </a:stretch>
        </p:blipFill>
        <p:spPr>
          <a:xfrm>
            <a:off x="6314376" y="3581400"/>
            <a:ext cx="457200" cy="756618"/>
          </a:xfrm>
          <a:prstGeom prst="rect">
            <a:avLst/>
          </a:prstGeom>
        </p:spPr>
      </p:pic>
      <p:pic>
        <p:nvPicPr>
          <p:cNvPr id="77" name="Picture 76" descr="Spkr_studio_1x.jpg"/>
          <p:cNvPicPr>
            <a:picLocks noChangeAspect="1"/>
          </p:cNvPicPr>
          <p:nvPr/>
        </p:nvPicPr>
        <p:blipFill>
          <a:blip r:embed="rId8" cstate="print"/>
          <a:stretch>
            <a:fillRect/>
          </a:stretch>
        </p:blipFill>
        <p:spPr>
          <a:xfrm>
            <a:off x="8197512" y="4309646"/>
            <a:ext cx="141674" cy="210312"/>
          </a:xfrm>
          <a:prstGeom prst="rect">
            <a:avLst/>
          </a:prstGeom>
        </p:spPr>
      </p:pic>
      <p:pic>
        <p:nvPicPr>
          <p:cNvPr id="78" name="Picture 77" descr="Spkrs_studio pair.jpg"/>
          <p:cNvPicPr>
            <a:picLocks noChangeAspect="1"/>
          </p:cNvPicPr>
          <p:nvPr/>
        </p:nvPicPr>
        <p:blipFill>
          <a:blip r:embed="rId9" cstate="print"/>
          <a:srcRect r="-16667" b="-25524"/>
          <a:stretch>
            <a:fillRect/>
          </a:stretch>
        </p:blipFill>
        <p:spPr>
          <a:xfrm>
            <a:off x="8001000" y="3657600"/>
            <a:ext cx="533400" cy="262354"/>
          </a:xfrm>
          <a:prstGeom prst="rect">
            <a:avLst/>
          </a:prstGeom>
        </p:spPr>
      </p:pic>
      <p:pic>
        <p:nvPicPr>
          <p:cNvPr id="79" name="Picture 78" descr="Spkrs_sub.jpg"/>
          <p:cNvPicPr>
            <a:picLocks noChangeAspect="1"/>
          </p:cNvPicPr>
          <p:nvPr/>
        </p:nvPicPr>
        <p:blipFill>
          <a:blip r:embed="rId10" cstate="print"/>
          <a:stretch>
            <a:fillRect/>
          </a:stretch>
        </p:blipFill>
        <p:spPr>
          <a:xfrm>
            <a:off x="7086600" y="3886200"/>
            <a:ext cx="457200" cy="495924"/>
          </a:xfrm>
          <a:prstGeom prst="rect">
            <a:avLst/>
          </a:prstGeom>
        </p:spPr>
      </p:pic>
      <p:sp>
        <p:nvSpPr>
          <p:cNvPr id="81" name="TextBox 80"/>
          <p:cNvSpPr txBox="1"/>
          <p:nvPr/>
        </p:nvSpPr>
        <p:spPr>
          <a:xfrm>
            <a:off x="6209895" y="4343400"/>
            <a:ext cx="696024" cy="215444"/>
          </a:xfrm>
          <a:prstGeom prst="rect">
            <a:avLst/>
          </a:prstGeom>
          <a:noFill/>
        </p:spPr>
        <p:txBody>
          <a:bodyPr wrap="none" rtlCol="0">
            <a:spAutoFit/>
          </a:bodyPr>
          <a:lstStyle/>
          <a:p>
            <a:r>
              <a:rPr lang="en-US" sz="800" b="1" dirty="0" err="1"/>
              <a:t>Speaker_PA</a:t>
            </a:r>
            <a:endParaRPr lang="en-US" sz="800" b="1" dirty="0"/>
          </a:p>
        </p:txBody>
      </p:sp>
      <p:sp>
        <p:nvSpPr>
          <p:cNvPr id="82" name="TextBox 81"/>
          <p:cNvSpPr txBox="1"/>
          <p:nvPr/>
        </p:nvSpPr>
        <p:spPr>
          <a:xfrm>
            <a:off x="7153373" y="4362254"/>
            <a:ext cx="341760" cy="215444"/>
          </a:xfrm>
          <a:prstGeom prst="rect">
            <a:avLst/>
          </a:prstGeom>
          <a:noFill/>
        </p:spPr>
        <p:txBody>
          <a:bodyPr wrap="none" rtlCol="0">
            <a:spAutoFit/>
          </a:bodyPr>
          <a:lstStyle/>
          <a:p>
            <a:r>
              <a:rPr lang="en-US" sz="800" b="1" dirty="0"/>
              <a:t>Sub</a:t>
            </a:r>
          </a:p>
        </p:txBody>
      </p:sp>
      <p:sp>
        <p:nvSpPr>
          <p:cNvPr id="83" name="TextBox 82"/>
          <p:cNvSpPr txBox="1"/>
          <p:nvPr/>
        </p:nvSpPr>
        <p:spPr>
          <a:xfrm>
            <a:off x="7924802" y="3851141"/>
            <a:ext cx="659155" cy="338554"/>
          </a:xfrm>
          <a:prstGeom prst="rect">
            <a:avLst/>
          </a:prstGeom>
          <a:noFill/>
        </p:spPr>
        <p:txBody>
          <a:bodyPr wrap="none" rtlCol="0">
            <a:spAutoFit/>
          </a:bodyPr>
          <a:lstStyle/>
          <a:p>
            <a:pPr algn="ctr"/>
            <a:r>
              <a:rPr lang="en-US" sz="800" b="1" dirty="0"/>
              <a:t>Near Fields</a:t>
            </a:r>
          </a:p>
          <a:p>
            <a:pPr algn="ctr"/>
            <a:r>
              <a:rPr lang="en-US" sz="800" b="1" dirty="0"/>
              <a:t>2x</a:t>
            </a:r>
          </a:p>
        </p:txBody>
      </p:sp>
      <p:pic>
        <p:nvPicPr>
          <p:cNvPr id="87" name="Picture 86" descr="console_generic_large.jpg"/>
          <p:cNvPicPr>
            <a:picLocks noChangeAspect="1"/>
          </p:cNvPicPr>
          <p:nvPr/>
        </p:nvPicPr>
        <p:blipFill>
          <a:blip r:embed="rId11" cstate="print"/>
          <a:stretch>
            <a:fillRect/>
          </a:stretch>
        </p:blipFill>
        <p:spPr>
          <a:xfrm>
            <a:off x="2757139" y="5382768"/>
            <a:ext cx="3003395" cy="1097280"/>
          </a:xfrm>
          <a:prstGeom prst="rect">
            <a:avLst/>
          </a:prstGeom>
        </p:spPr>
      </p:pic>
      <p:pic>
        <p:nvPicPr>
          <p:cNvPr id="95" name="Picture 94" descr="console_generic_small.jpg"/>
          <p:cNvPicPr>
            <a:picLocks noChangeAspect="1"/>
          </p:cNvPicPr>
          <p:nvPr/>
        </p:nvPicPr>
        <p:blipFill>
          <a:blip r:embed="rId12" cstate="print"/>
          <a:stretch>
            <a:fillRect/>
          </a:stretch>
        </p:blipFill>
        <p:spPr>
          <a:xfrm>
            <a:off x="609601" y="5382768"/>
            <a:ext cx="1087190" cy="1097280"/>
          </a:xfrm>
          <a:prstGeom prst="rect">
            <a:avLst/>
          </a:prstGeom>
        </p:spPr>
      </p:pic>
      <p:grpSp>
        <p:nvGrpSpPr>
          <p:cNvPr id="107" name="Group 106"/>
          <p:cNvGrpSpPr/>
          <p:nvPr/>
        </p:nvGrpSpPr>
        <p:grpSpPr>
          <a:xfrm>
            <a:off x="5943600" y="1828800"/>
            <a:ext cx="1280160" cy="444044"/>
            <a:chOff x="304800" y="4419600"/>
            <a:chExt cx="1280160" cy="444044"/>
          </a:xfrm>
        </p:grpSpPr>
        <p:sp>
          <p:nvSpPr>
            <p:cNvPr id="44" name="TextBox 43"/>
            <p:cNvSpPr txBox="1"/>
            <p:nvPr/>
          </p:nvSpPr>
          <p:spPr>
            <a:xfrm>
              <a:off x="463819" y="4648200"/>
              <a:ext cx="962123" cy="215444"/>
            </a:xfrm>
            <a:prstGeom prst="rect">
              <a:avLst/>
            </a:prstGeom>
            <a:noFill/>
          </p:spPr>
          <p:txBody>
            <a:bodyPr wrap="none" rtlCol="0">
              <a:spAutoFit/>
            </a:bodyPr>
            <a:lstStyle/>
            <a:p>
              <a:r>
                <a:rPr lang="en-US" sz="800" b="1" dirty="0"/>
                <a:t>Waves </a:t>
              </a:r>
              <a:r>
                <a:rPr lang="en-US" sz="800" b="1" dirty="0" err="1"/>
                <a:t>ServerOne</a:t>
              </a:r>
              <a:endParaRPr lang="en-US" sz="800" b="1" dirty="0"/>
            </a:p>
          </p:txBody>
        </p:sp>
        <p:pic>
          <p:nvPicPr>
            <p:cNvPr id="97" name="Picture 96" descr="Waves_Server One.png"/>
            <p:cNvPicPr>
              <a:picLocks noChangeAspect="1"/>
            </p:cNvPicPr>
            <p:nvPr/>
          </p:nvPicPr>
          <p:blipFill>
            <a:blip r:embed="rId13" cstate="print"/>
            <a:stretch>
              <a:fillRect/>
            </a:stretch>
          </p:blipFill>
          <p:spPr>
            <a:xfrm>
              <a:off x="304800" y="4419600"/>
              <a:ext cx="1280160" cy="258053"/>
            </a:xfrm>
            <a:prstGeom prst="rect">
              <a:avLst/>
            </a:prstGeom>
          </p:spPr>
        </p:pic>
      </p:grpSp>
      <p:pic>
        <p:nvPicPr>
          <p:cNvPr id="99" name="Picture 98" descr="Spkrs_line array_2_flown.jpg"/>
          <p:cNvPicPr>
            <a:picLocks noChangeAspect="1"/>
          </p:cNvPicPr>
          <p:nvPr/>
        </p:nvPicPr>
        <p:blipFill>
          <a:blip r:embed="rId14" cstate="print"/>
          <a:stretch>
            <a:fillRect/>
          </a:stretch>
        </p:blipFill>
        <p:spPr>
          <a:xfrm>
            <a:off x="5355248" y="3429000"/>
            <a:ext cx="512152" cy="1463040"/>
          </a:xfrm>
          <a:prstGeom prst="rect">
            <a:avLst/>
          </a:prstGeom>
        </p:spPr>
      </p:pic>
      <p:pic>
        <p:nvPicPr>
          <p:cNvPr id="100" name="Picture 99" descr="Spkrs_line array.jpg"/>
          <p:cNvPicPr>
            <a:picLocks noChangeAspect="1"/>
          </p:cNvPicPr>
          <p:nvPr/>
        </p:nvPicPr>
        <p:blipFill>
          <a:blip r:embed="rId15" cstate="print"/>
          <a:stretch>
            <a:fillRect/>
          </a:stretch>
        </p:blipFill>
        <p:spPr>
          <a:xfrm>
            <a:off x="4059848" y="3505200"/>
            <a:ext cx="759488" cy="1371600"/>
          </a:xfrm>
          <a:prstGeom prst="rect">
            <a:avLst/>
          </a:prstGeom>
        </p:spPr>
      </p:pic>
      <p:pic>
        <p:nvPicPr>
          <p:cNvPr id="101" name="Picture 100" descr="Wedge.jpg"/>
          <p:cNvPicPr>
            <a:picLocks noChangeAspect="1"/>
          </p:cNvPicPr>
          <p:nvPr/>
        </p:nvPicPr>
        <p:blipFill>
          <a:blip r:embed="rId16" cstate="print"/>
          <a:stretch>
            <a:fillRect/>
          </a:stretch>
        </p:blipFill>
        <p:spPr>
          <a:xfrm>
            <a:off x="609600" y="3962401"/>
            <a:ext cx="731520" cy="495988"/>
          </a:xfrm>
          <a:prstGeom prst="rect">
            <a:avLst/>
          </a:prstGeom>
        </p:spPr>
      </p:pic>
      <p:grpSp>
        <p:nvGrpSpPr>
          <p:cNvPr id="106" name="Group 105"/>
          <p:cNvGrpSpPr/>
          <p:nvPr/>
        </p:nvGrpSpPr>
        <p:grpSpPr>
          <a:xfrm>
            <a:off x="5950549" y="1219200"/>
            <a:ext cx="1280160" cy="457200"/>
            <a:chOff x="311749" y="3810000"/>
            <a:chExt cx="1280160" cy="457200"/>
          </a:xfrm>
        </p:grpSpPr>
        <p:pic>
          <p:nvPicPr>
            <p:cNvPr id="96" name="Picture 95" descr="Waves_Extreme Server.png"/>
            <p:cNvPicPr>
              <a:picLocks noChangeAspect="1"/>
            </p:cNvPicPr>
            <p:nvPr/>
          </p:nvPicPr>
          <p:blipFill>
            <a:blip r:embed="rId17" cstate="print"/>
            <a:stretch>
              <a:fillRect/>
            </a:stretch>
          </p:blipFill>
          <p:spPr>
            <a:xfrm>
              <a:off x="311749" y="3810000"/>
              <a:ext cx="1280160" cy="258053"/>
            </a:xfrm>
            <a:prstGeom prst="rect">
              <a:avLst/>
            </a:prstGeom>
          </p:spPr>
        </p:pic>
        <p:sp>
          <p:nvSpPr>
            <p:cNvPr id="103" name="TextBox 102"/>
            <p:cNvSpPr txBox="1"/>
            <p:nvPr/>
          </p:nvSpPr>
          <p:spPr>
            <a:xfrm>
              <a:off x="381000" y="4051756"/>
              <a:ext cx="1141659" cy="215444"/>
            </a:xfrm>
            <a:prstGeom prst="rect">
              <a:avLst/>
            </a:prstGeom>
            <a:noFill/>
          </p:spPr>
          <p:txBody>
            <a:bodyPr wrap="none" rtlCol="0">
              <a:spAutoFit/>
            </a:bodyPr>
            <a:lstStyle/>
            <a:p>
              <a:r>
                <a:rPr lang="en-US" sz="800" b="1" dirty="0"/>
                <a:t>Waves Extreme Server</a:t>
              </a:r>
            </a:p>
          </p:txBody>
        </p:sp>
      </p:grpSp>
      <p:grpSp>
        <p:nvGrpSpPr>
          <p:cNvPr id="105" name="Group 104"/>
          <p:cNvGrpSpPr/>
          <p:nvPr/>
        </p:nvGrpSpPr>
        <p:grpSpPr>
          <a:xfrm>
            <a:off x="2612048" y="3810000"/>
            <a:ext cx="912244" cy="1053644"/>
            <a:chOff x="4953000" y="1066800"/>
            <a:chExt cx="912244" cy="1053644"/>
          </a:xfrm>
        </p:grpSpPr>
        <p:pic>
          <p:nvPicPr>
            <p:cNvPr id="98" name="Picture 97" descr="In-ears.jpg"/>
            <p:cNvPicPr>
              <a:picLocks noChangeAspect="1"/>
            </p:cNvPicPr>
            <p:nvPr/>
          </p:nvPicPr>
          <p:blipFill>
            <a:blip r:embed="rId18" cstate="print"/>
            <a:stretch>
              <a:fillRect/>
            </a:stretch>
          </p:blipFill>
          <p:spPr>
            <a:xfrm>
              <a:off x="4953000" y="1066800"/>
              <a:ext cx="912244" cy="914400"/>
            </a:xfrm>
            <a:prstGeom prst="rect">
              <a:avLst/>
            </a:prstGeom>
          </p:spPr>
        </p:pic>
        <p:sp>
          <p:nvSpPr>
            <p:cNvPr id="104" name="TextBox 103"/>
            <p:cNvSpPr txBox="1"/>
            <p:nvPr/>
          </p:nvSpPr>
          <p:spPr>
            <a:xfrm>
              <a:off x="5214542" y="1905000"/>
              <a:ext cx="500458" cy="215444"/>
            </a:xfrm>
            <a:prstGeom prst="rect">
              <a:avLst/>
            </a:prstGeom>
            <a:noFill/>
          </p:spPr>
          <p:txBody>
            <a:bodyPr wrap="none" rtlCol="0">
              <a:spAutoFit/>
            </a:bodyPr>
            <a:lstStyle/>
            <a:p>
              <a:r>
                <a:rPr lang="en-US" sz="800" b="1" dirty="0"/>
                <a:t>In-Ears </a:t>
              </a:r>
            </a:p>
          </p:txBody>
        </p:sp>
      </p:grpSp>
      <p:sp>
        <p:nvSpPr>
          <p:cNvPr id="108" name="TextBox 107"/>
          <p:cNvSpPr txBox="1"/>
          <p:nvPr/>
        </p:nvSpPr>
        <p:spPr>
          <a:xfrm>
            <a:off x="304800" y="2743200"/>
            <a:ext cx="566181" cy="338554"/>
          </a:xfrm>
          <a:prstGeom prst="rect">
            <a:avLst/>
          </a:prstGeom>
          <a:noFill/>
        </p:spPr>
        <p:txBody>
          <a:bodyPr wrap="none" rtlCol="0">
            <a:spAutoFit/>
          </a:bodyPr>
          <a:lstStyle/>
          <a:p>
            <a:r>
              <a:rPr lang="en-US" sz="800" b="1" dirty="0"/>
              <a:t>Rack HW</a:t>
            </a:r>
          </a:p>
          <a:p>
            <a:r>
              <a:rPr lang="en-US" sz="800" b="1" dirty="0"/>
              <a:t>(generic)</a:t>
            </a:r>
          </a:p>
        </p:txBody>
      </p:sp>
      <p:sp>
        <p:nvSpPr>
          <p:cNvPr id="109" name="TextBox 108"/>
          <p:cNvSpPr txBox="1"/>
          <p:nvPr/>
        </p:nvSpPr>
        <p:spPr>
          <a:xfrm>
            <a:off x="1015928" y="4495800"/>
            <a:ext cx="764953" cy="215444"/>
          </a:xfrm>
          <a:prstGeom prst="rect">
            <a:avLst/>
          </a:prstGeom>
          <a:noFill/>
        </p:spPr>
        <p:txBody>
          <a:bodyPr wrap="none" rtlCol="0">
            <a:spAutoFit/>
          </a:bodyPr>
          <a:lstStyle/>
          <a:p>
            <a:r>
              <a:rPr lang="en-US" sz="800" b="1" dirty="0"/>
              <a:t>Floor Wedges</a:t>
            </a:r>
          </a:p>
        </p:txBody>
      </p:sp>
      <p:pic>
        <p:nvPicPr>
          <p:cNvPr id="110" name="Picture 109" descr="Wedge.jpg"/>
          <p:cNvPicPr>
            <a:picLocks noChangeAspect="1"/>
          </p:cNvPicPr>
          <p:nvPr/>
        </p:nvPicPr>
        <p:blipFill>
          <a:blip r:embed="rId16" cstate="print"/>
          <a:stretch>
            <a:fillRect/>
          </a:stretch>
        </p:blipFill>
        <p:spPr>
          <a:xfrm flipH="1">
            <a:off x="1478280" y="3962401"/>
            <a:ext cx="731520" cy="495988"/>
          </a:xfrm>
          <a:prstGeom prst="rect">
            <a:avLst/>
          </a:prstGeom>
        </p:spPr>
      </p:pic>
      <p:sp>
        <p:nvSpPr>
          <p:cNvPr id="111" name="TextBox 110"/>
          <p:cNvSpPr txBox="1"/>
          <p:nvPr/>
        </p:nvSpPr>
        <p:spPr>
          <a:xfrm>
            <a:off x="4104576" y="4876800"/>
            <a:ext cx="745717" cy="215444"/>
          </a:xfrm>
          <a:prstGeom prst="rect">
            <a:avLst/>
          </a:prstGeom>
          <a:noFill/>
        </p:spPr>
        <p:txBody>
          <a:bodyPr wrap="none" rtlCol="0">
            <a:spAutoFit/>
          </a:bodyPr>
          <a:lstStyle/>
          <a:p>
            <a:r>
              <a:rPr lang="en-US" sz="800" b="1" dirty="0"/>
              <a:t>Line Array - 1</a:t>
            </a:r>
          </a:p>
        </p:txBody>
      </p:sp>
      <p:sp>
        <p:nvSpPr>
          <p:cNvPr id="113" name="TextBox 112"/>
          <p:cNvSpPr txBox="1"/>
          <p:nvPr/>
        </p:nvSpPr>
        <p:spPr>
          <a:xfrm>
            <a:off x="5274083" y="4876800"/>
            <a:ext cx="745717" cy="215444"/>
          </a:xfrm>
          <a:prstGeom prst="rect">
            <a:avLst/>
          </a:prstGeom>
          <a:noFill/>
        </p:spPr>
        <p:txBody>
          <a:bodyPr wrap="none" rtlCol="0">
            <a:spAutoFit/>
          </a:bodyPr>
          <a:lstStyle/>
          <a:p>
            <a:r>
              <a:rPr lang="en-US" sz="800" b="1" dirty="0"/>
              <a:t>Line Array - 2</a:t>
            </a:r>
          </a:p>
        </p:txBody>
      </p:sp>
      <p:sp>
        <p:nvSpPr>
          <p:cNvPr id="114" name="TextBox 113"/>
          <p:cNvSpPr txBox="1"/>
          <p:nvPr/>
        </p:nvSpPr>
        <p:spPr>
          <a:xfrm>
            <a:off x="371573" y="6477000"/>
            <a:ext cx="1614545" cy="215444"/>
          </a:xfrm>
          <a:prstGeom prst="rect">
            <a:avLst/>
          </a:prstGeom>
          <a:noFill/>
        </p:spPr>
        <p:txBody>
          <a:bodyPr wrap="none" rtlCol="0">
            <a:spAutoFit/>
          </a:bodyPr>
          <a:lstStyle/>
          <a:p>
            <a:r>
              <a:rPr lang="en-US" sz="800" b="1" dirty="0"/>
              <a:t>Generic small-format mixing desk</a:t>
            </a:r>
          </a:p>
        </p:txBody>
      </p:sp>
      <p:sp>
        <p:nvSpPr>
          <p:cNvPr id="115" name="TextBox 114"/>
          <p:cNvSpPr txBox="1"/>
          <p:nvPr/>
        </p:nvSpPr>
        <p:spPr>
          <a:xfrm>
            <a:off x="3457281" y="6477000"/>
            <a:ext cx="1600118" cy="215444"/>
          </a:xfrm>
          <a:prstGeom prst="rect">
            <a:avLst/>
          </a:prstGeom>
          <a:noFill/>
        </p:spPr>
        <p:txBody>
          <a:bodyPr wrap="none" rtlCol="0">
            <a:spAutoFit/>
          </a:bodyPr>
          <a:lstStyle/>
          <a:p>
            <a:r>
              <a:rPr lang="en-US" sz="800" b="1" dirty="0"/>
              <a:t>Generic large-format mixing desk</a:t>
            </a:r>
          </a:p>
        </p:txBody>
      </p:sp>
      <p:sp>
        <p:nvSpPr>
          <p:cNvPr id="116" name="TextBox 115"/>
          <p:cNvSpPr txBox="1"/>
          <p:nvPr/>
        </p:nvSpPr>
        <p:spPr>
          <a:xfrm>
            <a:off x="7959611" y="4538246"/>
            <a:ext cx="617477" cy="338554"/>
          </a:xfrm>
          <a:prstGeom prst="rect">
            <a:avLst/>
          </a:prstGeom>
          <a:noFill/>
        </p:spPr>
        <p:txBody>
          <a:bodyPr wrap="none" rtlCol="0">
            <a:spAutoFit/>
          </a:bodyPr>
          <a:lstStyle/>
          <a:p>
            <a:pPr algn="ctr"/>
            <a:r>
              <a:rPr lang="en-US" sz="800" b="1" dirty="0"/>
              <a:t>Near Field</a:t>
            </a:r>
          </a:p>
          <a:p>
            <a:pPr algn="ctr"/>
            <a:r>
              <a:rPr lang="en-US" sz="800" b="1" dirty="0"/>
              <a:t>1x</a:t>
            </a:r>
          </a:p>
        </p:txBody>
      </p:sp>
      <p:grpSp>
        <p:nvGrpSpPr>
          <p:cNvPr id="51" name="Group 50"/>
          <p:cNvGrpSpPr/>
          <p:nvPr/>
        </p:nvGrpSpPr>
        <p:grpSpPr>
          <a:xfrm>
            <a:off x="7391400" y="1219200"/>
            <a:ext cx="1326209" cy="237744"/>
            <a:chOff x="7391400" y="1219200"/>
            <a:chExt cx="1326209" cy="237744"/>
          </a:xfrm>
        </p:grpSpPr>
        <p:sp>
          <p:nvSpPr>
            <p:cNvPr id="49" name="Rectangle 48"/>
            <p:cNvSpPr/>
            <p:nvPr/>
          </p:nvSpPr>
          <p:spPr>
            <a:xfrm>
              <a:off x="7391400" y="1219200"/>
              <a:ext cx="1326209" cy="237744"/>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p:cNvSpPr txBox="1"/>
            <p:nvPr/>
          </p:nvSpPr>
          <p:spPr>
            <a:xfrm>
              <a:off x="7483675" y="1230350"/>
              <a:ext cx="1141659" cy="215444"/>
            </a:xfrm>
            <a:prstGeom prst="rect">
              <a:avLst/>
            </a:prstGeom>
            <a:noFill/>
          </p:spPr>
          <p:txBody>
            <a:bodyPr wrap="none" rtlCol="0">
              <a:spAutoFit/>
            </a:bodyPr>
            <a:lstStyle/>
            <a:p>
              <a:r>
                <a:rPr lang="en-US" sz="800" b="1" dirty="0"/>
                <a:t>Waves Extreme Server</a:t>
              </a:r>
            </a:p>
          </p:txBody>
        </p:sp>
      </p:grpSp>
      <p:grpSp>
        <p:nvGrpSpPr>
          <p:cNvPr id="52" name="Group 51"/>
          <p:cNvGrpSpPr/>
          <p:nvPr/>
        </p:nvGrpSpPr>
        <p:grpSpPr>
          <a:xfrm>
            <a:off x="7391400" y="1819656"/>
            <a:ext cx="1326209" cy="237744"/>
            <a:chOff x="7391400" y="1219200"/>
            <a:chExt cx="1326209" cy="237744"/>
          </a:xfrm>
        </p:grpSpPr>
        <p:sp>
          <p:nvSpPr>
            <p:cNvPr id="53" name="Rectangle 52"/>
            <p:cNvSpPr/>
            <p:nvPr/>
          </p:nvSpPr>
          <p:spPr>
            <a:xfrm>
              <a:off x="7391400" y="1219200"/>
              <a:ext cx="1326209" cy="237744"/>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extBox 53"/>
            <p:cNvSpPr txBox="1"/>
            <p:nvPr/>
          </p:nvSpPr>
          <p:spPr>
            <a:xfrm>
              <a:off x="7573443" y="1230350"/>
              <a:ext cx="962123" cy="215444"/>
            </a:xfrm>
            <a:prstGeom prst="rect">
              <a:avLst/>
            </a:prstGeom>
            <a:noFill/>
          </p:spPr>
          <p:txBody>
            <a:bodyPr wrap="none" rtlCol="0">
              <a:spAutoFit/>
            </a:bodyPr>
            <a:lstStyle/>
            <a:p>
              <a:r>
                <a:rPr lang="en-US" sz="800" b="1" dirty="0"/>
                <a:t>Waves </a:t>
              </a:r>
              <a:r>
                <a:rPr lang="en-US" sz="800" b="1" dirty="0" err="1"/>
                <a:t>ServerOne</a:t>
              </a:r>
              <a:endParaRPr lang="en-US" sz="800" b="1" dirty="0"/>
            </a:p>
          </p:txBody>
        </p:sp>
      </p:grpSp>
      <p:sp>
        <p:nvSpPr>
          <p:cNvPr id="55" name="TextBox 54"/>
          <p:cNvSpPr txBox="1"/>
          <p:nvPr/>
        </p:nvSpPr>
        <p:spPr>
          <a:xfrm>
            <a:off x="7594719" y="2057400"/>
            <a:ext cx="939681" cy="338554"/>
          </a:xfrm>
          <a:prstGeom prst="rect">
            <a:avLst/>
          </a:prstGeom>
          <a:noFill/>
        </p:spPr>
        <p:txBody>
          <a:bodyPr wrap="none" rtlCol="0">
            <a:spAutoFit/>
          </a:bodyPr>
          <a:lstStyle/>
          <a:p>
            <a:r>
              <a:rPr lang="en-US" sz="800" b="1" dirty="0"/>
              <a:t>Waves </a:t>
            </a:r>
            <a:r>
              <a:rPr lang="en-US" sz="800" b="1" dirty="0" err="1"/>
              <a:t>ServerOne</a:t>
            </a:r>
            <a:endParaRPr lang="en-US" sz="800" b="1" dirty="0"/>
          </a:p>
          <a:p>
            <a:pPr algn="ctr"/>
            <a:r>
              <a:rPr lang="en-US" sz="800" b="1" dirty="0"/>
              <a:t>(simple)</a:t>
            </a:r>
          </a:p>
        </p:txBody>
      </p:sp>
      <p:sp>
        <p:nvSpPr>
          <p:cNvPr id="56" name="TextBox 55"/>
          <p:cNvSpPr txBox="1"/>
          <p:nvPr/>
        </p:nvSpPr>
        <p:spPr>
          <a:xfrm>
            <a:off x="7483675" y="1447800"/>
            <a:ext cx="1141659" cy="338554"/>
          </a:xfrm>
          <a:prstGeom prst="rect">
            <a:avLst/>
          </a:prstGeom>
          <a:noFill/>
        </p:spPr>
        <p:txBody>
          <a:bodyPr wrap="none" rtlCol="0">
            <a:spAutoFit/>
          </a:bodyPr>
          <a:lstStyle/>
          <a:p>
            <a:r>
              <a:rPr lang="en-US" sz="800" b="1" dirty="0"/>
              <a:t>Waves Extreme Server</a:t>
            </a:r>
          </a:p>
          <a:p>
            <a:pPr algn="ctr"/>
            <a:r>
              <a:rPr lang="en-US" sz="800" b="1" dirty="0"/>
              <a:t>(simple)</a:t>
            </a:r>
          </a:p>
        </p:txBody>
      </p:sp>
      <p:pic>
        <p:nvPicPr>
          <p:cNvPr id="57" name="Picture 56" descr="laptop_generic.jpg"/>
          <p:cNvPicPr>
            <a:picLocks noChangeAspect="1"/>
          </p:cNvPicPr>
          <p:nvPr/>
        </p:nvPicPr>
        <p:blipFill>
          <a:blip r:embed="rId19" cstate="print"/>
          <a:stretch>
            <a:fillRect/>
          </a:stretch>
        </p:blipFill>
        <p:spPr>
          <a:xfrm>
            <a:off x="6172200" y="5410200"/>
            <a:ext cx="1188720" cy="795600"/>
          </a:xfrm>
          <a:prstGeom prst="rect">
            <a:avLst/>
          </a:prstGeom>
        </p:spPr>
      </p:pic>
      <p:sp>
        <p:nvSpPr>
          <p:cNvPr id="58" name="TextBox 57"/>
          <p:cNvSpPr txBox="1"/>
          <p:nvPr/>
        </p:nvSpPr>
        <p:spPr>
          <a:xfrm>
            <a:off x="6324600" y="6172200"/>
            <a:ext cx="998656" cy="215444"/>
          </a:xfrm>
          <a:prstGeom prst="rect">
            <a:avLst/>
          </a:prstGeom>
          <a:noFill/>
        </p:spPr>
        <p:txBody>
          <a:bodyPr wrap="square" rtlCol="0">
            <a:spAutoFit/>
          </a:bodyPr>
          <a:lstStyle/>
          <a:p>
            <a:r>
              <a:rPr lang="en-US" sz="800" b="1" dirty="0"/>
              <a:t>Laptop _generic</a:t>
            </a:r>
          </a:p>
        </p:txBody>
      </p:sp>
      <p:pic>
        <p:nvPicPr>
          <p:cNvPr id="59" name="Picture 58" descr="iPad_top.jpg">
            <a:hlinkClick r:id="rId20"/>
          </p:cNvPr>
          <p:cNvPicPr>
            <a:picLocks noChangeAspect="1"/>
          </p:cNvPicPr>
          <p:nvPr/>
        </p:nvPicPr>
        <p:blipFill>
          <a:blip r:embed="rId21" cstate="print"/>
          <a:stretch>
            <a:fillRect/>
          </a:stretch>
        </p:blipFill>
        <p:spPr>
          <a:xfrm>
            <a:off x="7924800" y="5562600"/>
            <a:ext cx="822960" cy="585275"/>
          </a:xfrm>
          <a:prstGeom prst="rect">
            <a:avLst/>
          </a:prstGeom>
        </p:spPr>
      </p:pic>
      <p:sp>
        <p:nvSpPr>
          <p:cNvPr id="60" name="TextBox 59"/>
          <p:cNvSpPr txBox="1"/>
          <p:nvPr/>
        </p:nvSpPr>
        <p:spPr>
          <a:xfrm>
            <a:off x="7911174" y="6172200"/>
            <a:ext cx="851515" cy="215444"/>
          </a:xfrm>
          <a:prstGeom prst="rect">
            <a:avLst/>
          </a:prstGeom>
          <a:noFill/>
        </p:spPr>
        <p:txBody>
          <a:bodyPr wrap="none" rtlCol="0">
            <a:spAutoFit/>
          </a:bodyPr>
          <a:lstStyle/>
          <a:p>
            <a:r>
              <a:rPr lang="en-US" sz="800" b="1" dirty="0"/>
              <a:t>Tablet (generic)</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84238"/>
          </a:xfrm>
        </p:spPr>
        <p:txBody>
          <a:bodyPr>
            <a:normAutofit/>
          </a:bodyPr>
          <a:lstStyle/>
          <a:p>
            <a:r>
              <a:rPr lang="en-US" dirty="0"/>
              <a:t>- Assets 5 – Misc. -</a:t>
            </a:r>
          </a:p>
        </p:txBody>
      </p:sp>
      <p:pic>
        <p:nvPicPr>
          <p:cNvPr id="64" name="Picture 63" descr="Mic_58ish.jpg"/>
          <p:cNvPicPr>
            <a:picLocks noChangeAspect="1"/>
          </p:cNvPicPr>
          <p:nvPr/>
        </p:nvPicPr>
        <p:blipFill>
          <a:blip r:embed="rId2" cstate="print"/>
          <a:stretch>
            <a:fillRect/>
          </a:stretch>
        </p:blipFill>
        <p:spPr>
          <a:xfrm>
            <a:off x="6019800" y="1905000"/>
            <a:ext cx="254508" cy="621792"/>
          </a:xfrm>
          <a:prstGeom prst="rect">
            <a:avLst/>
          </a:prstGeom>
        </p:spPr>
      </p:pic>
      <p:pic>
        <p:nvPicPr>
          <p:cNvPr id="72" name="Picture 71" descr="Mic_cond.jpg"/>
          <p:cNvPicPr>
            <a:picLocks noChangeAspect="1"/>
          </p:cNvPicPr>
          <p:nvPr/>
        </p:nvPicPr>
        <p:blipFill>
          <a:blip r:embed="rId3" cstate="print"/>
          <a:stretch>
            <a:fillRect/>
          </a:stretch>
        </p:blipFill>
        <p:spPr>
          <a:xfrm>
            <a:off x="5333394" y="1775460"/>
            <a:ext cx="124968" cy="751332"/>
          </a:xfrm>
          <a:prstGeom prst="rect">
            <a:avLst/>
          </a:prstGeom>
        </p:spPr>
      </p:pic>
      <p:pic>
        <p:nvPicPr>
          <p:cNvPr id="80" name="Picture 79" descr="Mic_LDC.jpg"/>
          <p:cNvPicPr>
            <a:picLocks noChangeAspect="1"/>
          </p:cNvPicPr>
          <p:nvPr/>
        </p:nvPicPr>
        <p:blipFill>
          <a:blip r:embed="rId4" cstate="print"/>
          <a:stretch>
            <a:fillRect/>
          </a:stretch>
        </p:blipFill>
        <p:spPr>
          <a:xfrm>
            <a:off x="4647594" y="1821180"/>
            <a:ext cx="236220" cy="705612"/>
          </a:xfrm>
          <a:prstGeom prst="rect">
            <a:avLst/>
          </a:prstGeom>
        </p:spPr>
      </p:pic>
      <p:sp>
        <p:nvSpPr>
          <p:cNvPr id="84" name="TextBox 83"/>
          <p:cNvSpPr txBox="1"/>
          <p:nvPr/>
        </p:nvSpPr>
        <p:spPr>
          <a:xfrm>
            <a:off x="4467344" y="2602992"/>
            <a:ext cx="591829" cy="215444"/>
          </a:xfrm>
          <a:prstGeom prst="rect">
            <a:avLst/>
          </a:prstGeom>
          <a:noFill/>
        </p:spPr>
        <p:txBody>
          <a:bodyPr wrap="none" rtlCol="0">
            <a:spAutoFit/>
          </a:bodyPr>
          <a:lstStyle/>
          <a:p>
            <a:r>
              <a:rPr lang="en-US" sz="800" b="1" dirty="0" err="1"/>
              <a:t>Mic</a:t>
            </a:r>
            <a:r>
              <a:rPr lang="en-US" sz="800" b="1" dirty="0"/>
              <a:t> (LDC)</a:t>
            </a:r>
          </a:p>
        </p:txBody>
      </p:sp>
      <p:sp>
        <p:nvSpPr>
          <p:cNvPr id="85" name="TextBox 84"/>
          <p:cNvSpPr txBox="1"/>
          <p:nvPr/>
        </p:nvSpPr>
        <p:spPr>
          <a:xfrm>
            <a:off x="5076944" y="2602992"/>
            <a:ext cx="663964" cy="215444"/>
          </a:xfrm>
          <a:prstGeom prst="rect">
            <a:avLst/>
          </a:prstGeom>
          <a:noFill/>
        </p:spPr>
        <p:txBody>
          <a:bodyPr wrap="none" rtlCol="0">
            <a:spAutoFit/>
          </a:bodyPr>
          <a:lstStyle/>
          <a:p>
            <a:r>
              <a:rPr lang="en-US" sz="800" b="1" dirty="0" err="1"/>
              <a:t>Mic</a:t>
            </a:r>
            <a:r>
              <a:rPr lang="en-US" sz="800" b="1" dirty="0"/>
              <a:t> (cond.)</a:t>
            </a:r>
          </a:p>
        </p:txBody>
      </p:sp>
      <p:sp>
        <p:nvSpPr>
          <p:cNvPr id="86" name="TextBox 85"/>
          <p:cNvSpPr txBox="1"/>
          <p:nvPr/>
        </p:nvSpPr>
        <p:spPr>
          <a:xfrm>
            <a:off x="5838944" y="2602992"/>
            <a:ext cx="686406" cy="215444"/>
          </a:xfrm>
          <a:prstGeom prst="rect">
            <a:avLst/>
          </a:prstGeom>
          <a:noFill/>
        </p:spPr>
        <p:txBody>
          <a:bodyPr wrap="none" rtlCol="0">
            <a:spAutoFit/>
          </a:bodyPr>
          <a:lstStyle/>
          <a:p>
            <a:r>
              <a:rPr lang="en-US" sz="800" b="1" dirty="0" err="1"/>
              <a:t>Mic</a:t>
            </a:r>
            <a:r>
              <a:rPr lang="en-US" sz="800" b="1" dirty="0"/>
              <a:t> (58-ish)</a:t>
            </a:r>
          </a:p>
        </p:txBody>
      </p:sp>
      <p:pic>
        <p:nvPicPr>
          <p:cNvPr id="88" name="Picture 87" descr="bass_electric.png"/>
          <p:cNvPicPr>
            <a:picLocks noChangeAspect="1"/>
          </p:cNvPicPr>
          <p:nvPr/>
        </p:nvPicPr>
        <p:blipFill>
          <a:blip r:embed="rId5" cstate="print"/>
          <a:stretch>
            <a:fillRect/>
          </a:stretch>
        </p:blipFill>
        <p:spPr>
          <a:xfrm>
            <a:off x="7391400" y="1676400"/>
            <a:ext cx="784862" cy="544069"/>
          </a:xfrm>
          <a:prstGeom prst="rect">
            <a:avLst/>
          </a:prstGeom>
        </p:spPr>
      </p:pic>
      <p:pic>
        <p:nvPicPr>
          <p:cNvPr id="89" name="Picture 88" descr="drum_kit.png"/>
          <p:cNvPicPr>
            <a:picLocks noChangeAspect="1"/>
          </p:cNvPicPr>
          <p:nvPr/>
        </p:nvPicPr>
        <p:blipFill>
          <a:blip r:embed="rId6" cstate="print"/>
          <a:stretch>
            <a:fillRect/>
          </a:stretch>
        </p:blipFill>
        <p:spPr>
          <a:xfrm>
            <a:off x="7391400" y="4419600"/>
            <a:ext cx="1031750" cy="986030"/>
          </a:xfrm>
          <a:prstGeom prst="rect">
            <a:avLst/>
          </a:prstGeom>
        </p:spPr>
      </p:pic>
      <p:pic>
        <p:nvPicPr>
          <p:cNvPr id="90" name="Picture 89" descr="guitar_electric.png"/>
          <p:cNvPicPr>
            <a:picLocks noChangeAspect="1"/>
          </p:cNvPicPr>
          <p:nvPr/>
        </p:nvPicPr>
        <p:blipFill>
          <a:blip r:embed="rId7" cstate="print"/>
          <a:stretch>
            <a:fillRect/>
          </a:stretch>
        </p:blipFill>
        <p:spPr>
          <a:xfrm>
            <a:off x="7391400" y="2487167"/>
            <a:ext cx="601981" cy="560833"/>
          </a:xfrm>
          <a:prstGeom prst="rect">
            <a:avLst/>
          </a:prstGeom>
        </p:spPr>
      </p:pic>
      <p:sp>
        <p:nvSpPr>
          <p:cNvPr id="91" name="TextBox 90"/>
          <p:cNvSpPr txBox="1"/>
          <p:nvPr/>
        </p:nvSpPr>
        <p:spPr>
          <a:xfrm>
            <a:off x="7848600" y="1981200"/>
            <a:ext cx="740908" cy="215444"/>
          </a:xfrm>
          <a:prstGeom prst="rect">
            <a:avLst/>
          </a:prstGeom>
          <a:noFill/>
        </p:spPr>
        <p:txBody>
          <a:bodyPr wrap="none" rtlCol="0">
            <a:spAutoFit/>
          </a:bodyPr>
          <a:lstStyle/>
          <a:p>
            <a:r>
              <a:rPr lang="en-US" sz="800" b="1" dirty="0" err="1"/>
              <a:t>Bass_electric</a:t>
            </a:r>
            <a:endParaRPr lang="en-US" sz="800" b="1" dirty="0"/>
          </a:p>
        </p:txBody>
      </p:sp>
      <p:sp>
        <p:nvSpPr>
          <p:cNvPr id="92" name="TextBox 91"/>
          <p:cNvSpPr txBox="1"/>
          <p:nvPr/>
        </p:nvSpPr>
        <p:spPr>
          <a:xfrm>
            <a:off x="7772400" y="2819400"/>
            <a:ext cx="817853" cy="215444"/>
          </a:xfrm>
          <a:prstGeom prst="rect">
            <a:avLst/>
          </a:prstGeom>
          <a:noFill/>
        </p:spPr>
        <p:txBody>
          <a:bodyPr wrap="none" rtlCol="0">
            <a:spAutoFit/>
          </a:bodyPr>
          <a:lstStyle/>
          <a:p>
            <a:r>
              <a:rPr lang="en-US" sz="800" b="1" dirty="0" err="1"/>
              <a:t>Guitar_electric</a:t>
            </a:r>
            <a:endParaRPr lang="en-US" sz="800" b="1" dirty="0"/>
          </a:p>
        </p:txBody>
      </p:sp>
      <p:sp>
        <p:nvSpPr>
          <p:cNvPr id="93" name="TextBox 92"/>
          <p:cNvSpPr txBox="1"/>
          <p:nvPr/>
        </p:nvSpPr>
        <p:spPr>
          <a:xfrm>
            <a:off x="7467600" y="5486400"/>
            <a:ext cx="1024639" cy="338554"/>
          </a:xfrm>
          <a:prstGeom prst="rect">
            <a:avLst/>
          </a:prstGeom>
          <a:noFill/>
        </p:spPr>
        <p:txBody>
          <a:bodyPr wrap="none" rtlCol="0">
            <a:spAutoFit/>
          </a:bodyPr>
          <a:lstStyle/>
          <a:p>
            <a:r>
              <a:rPr lang="en-US" sz="800" b="1" dirty="0"/>
              <a:t>Mankind’s Greatest</a:t>
            </a:r>
          </a:p>
          <a:p>
            <a:pPr algn="ctr"/>
            <a:r>
              <a:rPr lang="en-US" sz="800" b="1" dirty="0"/>
              <a:t>Achievement</a:t>
            </a:r>
          </a:p>
        </p:txBody>
      </p:sp>
      <p:pic>
        <p:nvPicPr>
          <p:cNvPr id="50" name="Picture 49" descr="keyboard_synth.jpg"/>
          <p:cNvPicPr>
            <a:picLocks noChangeAspect="1"/>
          </p:cNvPicPr>
          <p:nvPr/>
        </p:nvPicPr>
        <p:blipFill>
          <a:blip r:embed="rId8" cstate="print"/>
          <a:stretch>
            <a:fillRect/>
          </a:stretch>
        </p:blipFill>
        <p:spPr>
          <a:xfrm>
            <a:off x="7239000" y="3505200"/>
            <a:ext cx="1371600" cy="387368"/>
          </a:xfrm>
          <a:prstGeom prst="rect">
            <a:avLst/>
          </a:prstGeom>
        </p:spPr>
      </p:pic>
      <p:sp>
        <p:nvSpPr>
          <p:cNvPr id="51" name="TextBox 50"/>
          <p:cNvSpPr txBox="1"/>
          <p:nvPr/>
        </p:nvSpPr>
        <p:spPr>
          <a:xfrm>
            <a:off x="7637771" y="3899356"/>
            <a:ext cx="591829" cy="215444"/>
          </a:xfrm>
          <a:prstGeom prst="rect">
            <a:avLst/>
          </a:prstGeom>
          <a:noFill/>
        </p:spPr>
        <p:txBody>
          <a:bodyPr wrap="none" rtlCol="0">
            <a:spAutoFit/>
          </a:bodyPr>
          <a:lstStyle/>
          <a:p>
            <a:r>
              <a:rPr lang="en-US" sz="800" b="1" dirty="0"/>
              <a:t>Keyboard</a:t>
            </a:r>
          </a:p>
        </p:txBody>
      </p:sp>
      <p:cxnSp>
        <p:nvCxnSpPr>
          <p:cNvPr id="17" name="Straight Connector 16">
            <a:extLst>
              <a:ext uri="{FF2B5EF4-FFF2-40B4-BE49-F238E27FC236}">
                <a16:creationId xmlns:a16="http://schemas.microsoft.com/office/drawing/2014/main" id="{C10B077D-BCB7-466D-BEB6-319B0A55FA9D}"/>
              </a:ext>
            </a:extLst>
          </p:cNvPr>
          <p:cNvCxnSpPr/>
          <p:nvPr/>
        </p:nvCxnSpPr>
        <p:spPr>
          <a:xfrm>
            <a:off x="3733800" y="838200"/>
            <a:ext cx="0" cy="5612266"/>
          </a:xfrm>
          <a:prstGeom prst="line">
            <a:avLst/>
          </a:prstGeom>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0289D263-4F8C-46E8-B950-1799DA2B0C56}"/>
              </a:ext>
            </a:extLst>
          </p:cNvPr>
          <p:cNvSpPr txBox="1"/>
          <p:nvPr/>
        </p:nvSpPr>
        <p:spPr>
          <a:xfrm>
            <a:off x="762000" y="940301"/>
            <a:ext cx="1402948" cy="246221"/>
          </a:xfrm>
          <a:prstGeom prst="rect">
            <a:avLst/>
          </a:prstGeom>
          <a:noFill/>
        </p:spPr>
        <p:txBody>
          <a:bodyPr wrap="none" rtlCol="0">
            <a:spAutoFit/>
          </a:bodyPr>
          <a:lstStyle/>
          <a:p>
            <a:r>
              <a:rPr lang="en-US" sz="1000" b="1" dirty="0"/>
              <a:t>AVB Network Switches</a:t>
            </a:r>
          </a:p>
        </p:txBody>
      </p:sp>
      <p:pic>
        <p:nvPicPr>
          <p:cNvPr id="5" name="Picture 4" descr="A close up of a screen&#10;&#10;Description automatically generated">
            <a:extLst>
              <a:ext uri="{FF2B5EF4-FFF2-40B4-BE49-F238E27FC236}">
                <a16:creationId xmlns:a16="http://schemas.microsoft.com/office/drawing/2014/main" id="{E7F5DB25-7904-4FA3-BD14-4DEC0E447ADF}"/>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77240" y="2123601"/>
            <a:ext cx="1280160" cy="193735"/>
          </a:xfrm>
          <a:prstGeom prst="rect">
            <a:avLst/>
          </a:prstGeom>
        </p:spPr>
      </p:pic>
      <p:pic>
        <p:nvPicPr>
          <p:cNvPr id="7" name="Picture 6" descr="A close up of a device&#10;&#10;Description automatically generated">
            <a:extLst>
              <a:ext uri="{FF2B5EF4-FFF2-40B4-BE49-F238E27FC236}">
                <a16:creationId xmlns:a16="http://schemas.microsoft.com/office/drawing/2014/main" id="{0D34CDB4-9C74-4B8A-A758-A81EFF7A2A61}"/>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77240" y="2403861"/>
            <a:ext cx="1280160" cy="214879"/>
          </a:xfrm>
          <a:prstGeom prst="rect">
            <a:avLst/>
          </a:prstGeom>
        </p:spPr>
      </p:pic>
      <p:sp>
        <p:nvSpPr>
          <p:cNvPr id="23" name="TextBox 22">
            <a:extLst>
              <a:ext uri="{FF2B5EF4-FFF2-40B4-BE49-F238E27FC236}">
                <a16:creationId xmlns:a16="http://schemas.microsoft.com/office/drawing/2014/main" id="{1EF27864-85F0-4B63-8C6B-7F9D295FCF0F}"/>
              </a:ext>
            </a:extLst>
          </p:cNvPr>
          <p:cNvSpPr txBox="1"/>
          <p:nvPr/>
        </p:nvSpPr>
        <p:spPr>
          <a:xfrm>
            <a:off x="762000" y="1358034"/>
            <a:ext cx="1104790" cy="215444"/>
          </a:xfrm>
          <a:prstGeom prst="rect">
            <a:avLst/>
          </a:prstGeom>
          <a:noFill/>
        </p:spPr>
        <p:txBody>
          <a:bodyPr wrap="none" rtlCol="0">
            <a:spAutoFit/>
          </a:bodyPr>
          <a:lstStyle/>
          <a:p>
            <a:r>
              <a:rPr lang="en-US" sz="800" b="1" dirty="0"/>
              <a:t>Luminex </a:t>
            </a:r>
            <a:r>
              <a:rPr lang="en-US" sz="800" b="1" dirty="0" err="1"/>
              <a:t>GigaCore</a:t>
            </a:r>
            <a:r>
              <a:rPr lang="en-US" sz="800" b="1" dirty="0"/>
              <a:t> 26i</a:t>
            </a:r>
          </a:p>
        </p:txBody>
      </p:sp>
      <p:pic>
        <p:nvPicPr>
          <p:cNvPr id="9" name="Picture 8">
            <a:extLst>
              <a:ext uri="{FF2B5EF4-FFF2-40B4-BE49-F238E27FC236}">
                <a16:creationId xmlns:a16="http://schemas.microsoft.com/office/drawing/2014/main" id="{F523CA99-2F87-45BE-8A3E-6C18127E834D}"/>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77240" y="1674951"/>
            <a:ext cx="1280160" cy="140077"/>
          </a:xfrm>
          <a:prstGeom prst="rect">
            <a:avLst/>
          </a:prstGeom>
        </p:spPr>
      </p:pic>
      <p:pic>
        <p:nvPicPr>
          <p:cNvPr id="11" name="Picture 10">
            <a:extLst>
              <a:ext uri="{FF2B5EF4-FFF2-40B4-BE49-F238E27FC236}">
                <a16:creationId xmlns:a16="http://schemas.microsoft.com/office/drawing/2014/main" id="{5E80BA4C-3AAD-4CB9-90F0-E72C9157B5F8}"/>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77240" y="3741350"/>
            <a:ext cx="1280160" cy="144850"/>
          </a:xfrm>
          <a:prstGeom prst="rect">
            <a:avLst/>
          </a:prstGeom>
        </p:spPr>
      </p:pic>
      <p:pic>
        <p:nvPicPr>
          <p:cNvPr id="13" name="Picture 12">
            <a:extLst>
              <a:ext uri="{FF2B5EF4-FFF2-40B4-BE49-F238E27FC236}">
                <a16:creationId xmlns:a16="http://schemas.microsoft.com/office/drawing/2014/main" id="{5E4263FA-F8F4-4BD5-AE8A-DABB6089424F}"/>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77240" y="3362932"/>
            <a:ext cx="1280160" cy="137020"/>
          </a:xfrm>
          <a:prstGeom prst="rect">
            <a:avLst/>
          </a:prstGeom>
        </p:spPr>
      </p:pic>
      <p:pic>
        <p:nvPicPr>
          <p:cNvPr id="15" name="Picture 14">
            <a:extLst>
              <a:ext uri="{FF2B5EF4-FFF2-40B4-BE49-F238E27FC236}">
                <a16:creationId xmlns:a16="http://schemas.microsoft.com/office/drawing/2014/main" id="{C5FB1DEC-BD0F-45CE-B00C-001C69AB48C2}"/>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777240" y="5265611"/>
            <a:ext cx="1280160" cy="129587"/>
          </a:xfrm>
          <a:prstGeom prst="rect">
            <a:avLst/>
          </a:prstGeom>
        </p:spPr>
      </p:pic>
      <p:pic>
        <p:nvPicPr>
          <p:cNvPr id="18" name="Picture 17">
            <a:extLst>
              <a:ext uri="{FF2B5EF4-FFF2-40B4-BE49-F238E27FC236}">
                <a16:creationId xmlns:a16="http://schemas.microsoft.com/office/drawing/2014/main" id="{6D4D394C-4AC4-40CE-BAFC-BE0B1ACD89BF}"/>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777240" y="4841090"/>
            <a:ext cx="1280160" cy="144406"/>
          </a:xfrm>
          <a:prstGeom prst="rect">
            <a:avLst/>
          </a:prstGeom>
        </p:spPr>
      </p:pic>
      <p:sp>
        <p:nvSpPr>
          <p:cNvPr id="35" name="TextBox 34">
            <a:extLst>
              <a:ext uri="{FF2B5EF4-FFF2-40B4-BE49-F238E27FC236}">
                <a16:creationId xmlns:a16="http://schemas.microsoft.com/office/drawing/2014/main" id="{97AC9DE3-B79E-4CC0-A27D-559AA6E299DF}"/>
              </a:ext>
            </a:extLst>
          </p:cNvPr>
          <p:cNvSpPr txBox="1"/>
          <p:nvPr/>
        </p:nvSpPr>
        <p:spPr>
          <a:xfrm>
            <a:off x="762000" y="4521426"/>
            <a:ext cx="1144865" cy="215444"/>
          </a:xfrm>
          <a:prstGeom prst="rect">
            <a:avLst/>
          </a:prstGeom>
          <a:noFill/>
        </p:spPr>
        <p:txBody>
          <a:bodyPr wrap="none" rtlCol="0">
            <a:spAutoFit/>
          </a:bodyPr>
          <a:lstStyle/>
          <a:p>
            <a:r>
              <a:rPr lang="en-US" sz="800" b="1" dirty="0"/>
              <a:t>Luminex </a:t>
            </a:r>
            <a:r>
              <a:rPr lang="en-US" sz="800" b="1" dirty="0" err="1"/>
              <a:t>GigaCore</a:t>
            </a:r>
            <a:r>
              <a:rPr lang="en-US" sz="800" b="1" dirty="0"/>
              <a:t> G12</a:t>
            </a:r>
          </a:p>
        </p:txBody>
      </p:sp>
      <p:sp>
        <p:nvSpPr>
          <p:cNvPr id="36" name="TextBox 35">
            <a:extLst>
              <a:ext uri="{FF2B5EF4-FFF2-40B4-BE49-F238E27FC236}">
                <a16:creationId xmlns:a16="http://schemas.microsoft.com/office/drawing/2014/main" id="{C8BFCBB7-A694-4EA8-B9C4-2451F932AC25}"/>
              </a:ext>
            </a:extLst>
          </p:cNvPr>
          <p:cNvSpPr txBox="1"/>
          <p:nvPr/>
        </p:nvSpPr>
        <p:spPr>
          <a:xfrm>
            <a:off x="741962" y="3113845"/>
            <a:ext cx="1144865" cy="215444"/>
          </a:xfrm>
          <a:prstGeom prst="rect">
            <a:avLst/>
          </a:prstGeom>
          <a:noFill/>
        </p:spPr>
        <p:txBody>
          <a:bodyPr wrap="none" rtlCol="0">
            <a:spAutoFit/>
          </a:bodyPr>
          <a:lstStyle/>
          <a:p>
            <a:r>
              <a:rPr lang="en-US" sz="800" b="1" dirty="0"/>
              <a:t>Luminex </a:t>
            </a:r>
            <a:r>
              <a:rPr lang="en-US" sz="800" b="1" dirty="0" err="1"/>
              <a:t>GigaCore</a:t>
            </a:r>
            <a:r>
              <a:rPr lang="en-US" sz="800" b="1" dirty="0"/>
              <a:t> G10</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dirty="0"/>
              <a:t>- Assets 6 – Cables and lines –</a:t>
            </a:r>
            <a:endParaRPr lang="en-US" dirty="0">
              <a:solidFill>
                <a:srgbClr val="FF0000"/>
              </a:solidFill>
            </a:endParaRPr>
          </a:p>
        </p:txBody>
      </p:sp>
      <p:cxnSp>
        <p:nvCxnSpPr>
          <p:cNvPr id="20" name="Straight Connector 19"/>
          <p:cNvCxnSpPr/>
          <p:nvPr/>
        </p:nvCxnSpPr>
        <p:spPr>
          <a:xfrm rot="5400000">
            <a:off x="3947160" y="4587240"/>
            <a:ext cx="1097280"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3794760" y="4587240"/>
            <a:ext cx="1097280"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5400000">
            <a:off x="2880360" y="4587240"/>
            <a:ext cx="109728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2727960" y="4587240"/>
            <a:ext cx="109728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533400" y="1905000"/>
            <a:ext cx="8077200" cy="20574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Elbow Connector 25"/>
          <p:cNvCxnSpPr/>
          <p:nvPr/>
        </p:nvCxnSpPr>
        <p:spPr>
          <a:xfrm>
            <a:off x="1447800" y="4191000"/>
            <a:ext cx="990600" cy="838200"/>
          </a:xfrm>
          <a:prstGeom prst="bentConnector3">
            <a:avLst>
              <a:gd name="adj1"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600200" y="5715000"/>
            <a:ext cx="6781800" cy="553998"/>
          </a:xfrm>
          <a:prstGeom prst="rect">
            <a:avLst/>
          </a:prstGeom>
          <a:noFill/>
        </p:spPr>
        <p:txBody>
          <a:bodyPr wrap="square" rtlCol="0">
            <a:spAutoFit/>
          </a:bodyPr>
          <a:lstStyle/>
          <a:p>
            <a:r>
              <a:rPr lang="en-US" sz="1000" dirty="0">
                <a:solidFill>
                  <a:srgbClr val="FF0000"/>
                </a:solidFill>
              </a:rPr>
              <a:t>These lines are set to Weight = 1 ½. If you resize them they might change weight (thickness).</a:t>
            </a:r>
          </a:p>
          <a:p>
            <a:r>
              <a:rPr lang="en-US" sz="1000" dirty="0">
                <a:solidFill>
                  <a:srgbClr val="FF0000"/>
                </a:solidFill>
              </a:rPr>
              <a:t>To set thickness:  Double-click on the line/shape you want to change to show the Format bar, then  from the Shape Outline menu choose Weight &gt; and choose 1 ½ or whatever works.   </a:t>
            </a:r>
          </a:p>
        </p:txBody>
      </p:sp>
      <p:cxnSp>
        <p:nvCxnSpPr>
          <p:cNvPr id="10" name="Straight Connector 9"/>
          <p:cNvCxnSpPr/>
          <p:nvPr/>
        </p:nvCxnSpPr>
        <p:spPr>
          <a:xfrm rot="10800000">
            <a:off x="563881" y="1402080"/>
            <a:ext cx="36576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10800000">
            <a:off x="563880" y="1600199"/>
            <a:ext cx="365760"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10800000">
            <a:off x="2377440" y="1404852"/>
            <a:ext cx="36576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2377439" y="1602971"/>
            <a:ext cx="365760"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990600" y="1295400"/>
            <a:ext cx="1043876" cy="215444"/>
          </a:xfrm>
          <a:prstGeom prst="rect">
            <a:avLst/>
          </a:prstGeom>
          <a:noFill/>
        </p:spPr>
        <p:txBody>
          <a:bodyPr wrap="none" rtlCol="0">
            <a:spAutoFit/>
          </a:bodyPr>
          <a:lstStyle/>
          <a:p>
            <a:r>
              <a:rPr lang="en-US" sz="800" b="1" dirty="0"/>
              <a:t>Black = S6L AVB (all)</a:t>
            </a:r>
          </a:p>
        </p:txBody>
      </p:sp>
      <p:sp>
        <p:nvSpPr>
          <p:cNvPr id="16" name="TextBox 15"/>
          <p:cNvSpPr txBox="1"/>
          <p:nvPr/>
        </p:nvSpPr>
        <p:spPr>
          <a:xfrm>
            <a:off x="990600" y="1495591"/>
            <a:ext cx="736099" cy="215444"/>
          </a:xfrm>
          <a:prstGeom prst="rect">
            <a:avLst/>
          </a:prstGeom>
          <a:noFill/>
        </p:spPr>
        <p:txBody>
          <a:bodyPr wrap="none" rtlCol="0">
            <a:spAutoFit/>
          </a:bodyPr>
          <a:lstStyle/>
          <a:p>
            <a:r>
              <a:rPr lang="en-US" sz="800" b="1" dirty="0">
                <a:solidFill>
                  <a:srgbClr val="0070C0"/>
                </a:solidFill>
              </a:rPr>
              <a:t>Blue = MADI </a:t>
            </a:r>
          </a:p>
        </p:txBody>
      </p:sp>
      <p:sp>
        <p:nvSpPr>
          <p:cNvPr id="17" name="TextBox 16"/>
          <p:cNvSpPr txBox="1"/>
          <p:nvPr/>
        </p:nvSpPr>
        <p:spPr>
          <a:xfrm>
            <a:off x="2819400" y="1295400"/>
            <a:ext cx="700833" cy="215444"/>
          </a:xfrm>
          <a:prstGeom prst="rect">
            <a:avLst/>
          </a:prstGeom>
          <a:noFill/>
        </p:spPr>
        <p:txBody>
          <a:bodyPr wrap="none" rtlCol="0">
            <a:spAutoFit/>
          </a:bodyPr>
          <a:lstStyle/>
          <a:p>
            <a:r>
              <a:rPr lang="en-US" sz="800" b="1" dirty="0">
                <a:solidFill>
                  <a:srgbClr val="FF0000"/>
                </a:solidFill>
              </a:rPr>
              <a:t>Red = Dante</a:t>
            </a:r>
          </a:p>
        </p:txBody>
      </p:sp>
      <p:sp>
        <p:nvSpPr>
          <p:cNvPr id="18" name="TextBox 17"/>
          <p:cNvSpPr txBox="1"/>
          <p:nvPr/>
        </p:nvSpPr>
        <p:spPr>
          <a:xfrm>
            <a:off x="2819400" y="1487278"/>
            <a:ext cx="877163" cy="215444"/>
          </a:xfrm>
          <a:prstGeom prst="rect">
            <a:avLst/>
          </a:prstGeom>
          <a:noFill/>
        </p:spPr>
        <p:txBody>
          <a:bodyPr wrap="none" rtlCol="0">
            <a:spAutoFit/>
          </a:bodyPr>
          <a:lstStyle/>
          <a:p>
            <a:r>
              <a:rPr lang="en-US" sz="800" b="1" dirty="0">
                <a:solidFill>
                  <a:srgbClr val="FFC000"/>
                </a:solidFill>
              </a:rPr>
              <a:t>Orange = Waves</a:t>
            </a:r>
          </a:p>
        </p:txBody>
      </p:sp>
      <p:sp>
        <p:nvSpPr>
          <p:cNvPr id="19" name="TextBox 18"/>
          <p:cNvSpPr txBox="1"/>
          <p:nvPr/>
        </p:nvSpPr>
        <p:spPr>
          <a:xfrm>
            <a:off x="457200" y="1066800"/>
            <a:ext cx="1689886" cy="246221"/>
          </a:xfrm>
          <a:prstGeom prst="rect">
            <a:avLst/>
          </a:prstGeom>
          <a:noFill/>
        </p:spPr>
        <p:txBody>
          <a:bodyPr wrap="none" rtlCol="0">
            <a:spAutoFit/>
          </a:bodyPr>
          <a:lstStyle/>
          <a:p>
            <a:r>
              <a:rPr lang="en-US" sz="1000" b="1" dirty="0"/>
              <a:t>Suggested Cable/Line Colors</a:t>
            </a:r>
          </a:p>
        </p:txBody>
      </p:sp>
      <p:cxnSp>
        <p:nvCxnSpPr>
          <p:cNvPr id="25" name="Straight Connector 24"/>
          <p:cNvCxnSpPr/>
          <p:nvPr/>
        </p:nvCxnSpPr>
        <p:spPr>
          <a:xfrm rot="10800000">
            <a:off x="3962400" y="1414548"/>
            <a:ext cx="365760" cy="0"/>
          </a:xfrm>
          <a:prstGeom prst="line">
            <a:avLst/>
          </a:prstGeom>
          <a:ln w="1905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4290124" y="1295400"/>
            <a:ext cx="808235" cy="215444"/>
          </a:xfrm>
          <a:prstGeom prst="rect">
            <a:avLst/>
          </a:prstGeom>
          <a:noFill/>
        </p:spPr>
        <p:txBody>
          <a:bodyPr wrap="none" rtlCol="0">
            <a:spAutoFit/>
          </a:bodyPr>
          <a:lstStyle/>
          <a:p>
            <a:r>
              <a:rPr lang="en-US" sz="800" b="1" dirty="0"/>
              <a:t>Dotted = other</a:t>
            </a:r>
          </a:p>
        </p:txBody>
      </p:sp>
      <p:cxnSp>
        <p:nvCxnSpPr>
          <p:cNvPr id="29" name="Straight Connector 28"/>
          <p:cNvCxnSpPr/>
          <p:nvPr/>
        </p:nvCxnSpPr>
        <p:spPr>
          <a:xfrm rot="5400000">
            <a:off x="4861560" y="4587240"/>
            <a:ext cx="109728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5400000">
            <a:off x="4709160" y="4587240"/>
            <a:ext cx="109728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rot="5400000">
            <a:off x="5699760" y="4587240"/>
            <a:ext cx="1097280"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a:off x="5547360" y="4587240"/>
            <a:ext cx="1097280"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5400000">
            <a:off x="6690359" y="4587240"/>
            <a:ext cx="1097280" cy="0"/>
          </a:xfrm>
          <a:prstGeom prst="line">
            <a:avLst/>
          </a:prstGeom>
          <a:ln w="1905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rot="5400000">
            <a:off x="6537959" y="4587240"/>
            <a:ext cx="1097280" cy="0"/>
          </a:xfrm>
          <a:prstGeom prst="line">
            <a:avLst/>
          </a:prstGeom>
          <a:ln w="1905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1828800" y="838200"/>
            <a:ext cx="5561138" cy="246221"/>
          </a:xfrm>
          <a:prstGeom prst="rect">
            <a:avLst/>
          </a:prstGeom>
          <a:noFill/>
        </p:spPr>
        <p:txBody>
          <a:bodyPr wrap="none" rtlCol="0">
            <a:spAutoFit/>
          </a:bodyPr>
          <a:lstStyle/>
          <a:p>
            <a:r>
              <a:rPr lang="en-US" sz="1000" dirty="0">
                <a:solidFill>
                  <a:srgbClr val="FF0000"/>
                </a:solidFill>
              </a:rPr>
              <a:t>To use, copy/paste onto desired slide then “Arrange &gt; Send to Back”  to hide behind opaque hw images</a:t>
            </a:r>
            <a:endParaRPr lang="en-US" sz="1000" dirty="0"/>
          </a:p>
        </p:txBody>
      </p:sp>
      <p:cxnSp>
        <p:nvCxnSpPr>
          <p:cNvPr id="35" name="Elbow Connector 34"/>
          <p:cNvCxnSpPr/>
          <p:nvPr/>
        </p:nvCxnSpPr>
        <p:spPr>
          <a:xfrm rot="16200000" flipH="1">
            <a:off x="533400" y="4419600"/>
            <a:ext cx="685800" cy="533400"/>
          </a:xfrm>
          <a:prstGeom prst="bentConnector3">
            <a:avLst>
              <a:gd name="adj1" fmla="val 172"/>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8" name="Group 57"/>
          <p:cNvGrpSpPr/>
          <p:nvPr/>
        </p:nvGrpSpPr>
        <p:grpSpPr>
          <a:xfrm>
            <a:off x="8468944" y="3091270"/>
            <a:ext cx="284371" cy="2194560"/>
            <a:chOff x="8335505" y="1221851"/>
            <a:chExt cx="284371" cy="2194560"/>
          </a:xfrm>
        </p:grpSpPr>
        <p:cxnSp>
          <p:nvCxnSpPr>
            <p:cNvPr id="59" name="Straight Connector 58"/>
            <p:cNvCxnSpPr/>
            <p:nvPr/>
          </p:nvCxnSpPr>
          <p:spPr>
            <a:xfrm>
              <a:off x="8335505" y="3407832"/>
              <a:ext cx="274320"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rot="16200000">
              <a:off x="7522596" y="2319131"/>
              <a:ext cx="2194560"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61" name="Group 60"/>
          <p:cNvGrpSpPr/>
          <p:nvPr/>
        </p:nvGrpSpPr>
        <p:grpSpPr>
          <a:xfrm>
            <a:off x="8473440" y="3108960"/>
            <a:ext cx="365760" cy="2834640"/>
            <a:chOff x="8340001" y="1239541"/>
            <a:chExt cx="365760" cy="2834640"/>
          </a:xfrm>
        </p:grpSpPr>
        <p:cxnSp>
          <p:nvCxnSpPr>
            <p:cNvPr id="62" name="Straight Connector 61"/>
            <p:cNvCxnSpPr/>
            <p:nvPr/>
          </p:nvCxnSpPr>
          <p:spPr>
            <a:xfrm>
              <a:off x="8340001" y="4065466"/>
              <a:ext cx="365760"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rot="16200000">
              <a:off x="7281450" y="2656861"/>
              <a:ext cx="2834640"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grpSp>
      <p:sp>
        <p:nvSpPr>
          <p:cNvPr id="36" name="TextBox 35">
            <a:extLst>
              <a:ext uri="{FF2B5EF4-FFF2-40B4-BE49-F238E27FC236}">
                <a16:creationId xmlns:a16="http://schemas.microsoft.com/office/drawing/2014/main" id="{86F7A43E-E819-4B3E-9134-E8BDF9D7C47C}"/>
              </a:ext>
            </a:extLst>
          </p:cNvPr>
          <p:cNvSpPr txBox="1"/>
          <p:nvPr/>
        </p:nvSpPr>
        <p:spPr>
          <a:xfrm>
            <a:off x="968022" y="6454535"/>
            <a:ext cx="838200" cy="338554"/>
          </a:xfrm>
          <a:prstGeom prst="rect">
            <a:avLst/>
          </a:prstGeom>
          <a:noFill/>
        </p:spPr>
        <p:txBody>
          <a:bodyPr wrap="square" rtlCol="0">
            <a:spAutoFit/>
          </a:bodyPr>
          <a:lstStyle/>
          <a:p>
            <a:pPr algn="ctr"/>
            <a:r>
              <a:rPr lang="en-US" sz="800" b="1" dirty="0"/>
              <a:t>MADI </a:t>
            </a:r>
          </a:p>
          <a:p>
            <a:pPr algn="ctr"/>
            <a:r>
              <a:rPr lang="en-US" sz="800" dirty="0"/>
              <a:t>For </a:t>
            </a:r>
            <a:r>
              <a:rPr lang="en-US" sz="800" dirty="0" err="1"/>
              <a:t>Comms</a:t>
            </a:r>
            <a:endParaRPr lang="en-US" sz="800" dirty="0"/>
          </a:p>
        </p:txBody>
      </p:sp>
      <p:cxnSp>
        <p:nvCxnSpPr>
          <p:cNvPr id="37" name="Straight Connector 36">
            <a:extLst>
              <a:ext uri="{FF2B5EF4-FFF2-40B4-BE49-F238E27FC236}">
                <a16:creationId xmlns:a16="http://schemas.microsoft.com/office/drawing/2014/main" id="{9BEBE03E-3051-4412-83F9-5A721DAEE0FF}"/>
              </a:ext>
            </a:extLst>
          </p:cNvPr>
          <p:cNvCxnSpPr/>
          <p:nvPr/>
        </p:nvCxnSpPr>
        <p:spPr>
          <a:xfrm>
            <a:off x="234096" y="6483476"/>
            <a:ext cx="2560320"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dirty="0"/>
              <a:t>- Assets 7 – Avid Legal, other –</a:t>
            </a:r>
            <a:endParaRPr lang="en-US" dirty="0">
              <a:solidFill>
                <a:srgbClr val="FF0000"/>
              </a:solidFill>
            </a:endParaRPr>
          </a:p>
        </p:txBody>
      </p:sp>
      <p:sp>
        <p:nvSpPr>
          <p:cNvPr id="28" name="TextBox 27"/>
          <p:cNvSpPr txBox="1"/>
          <p:nvPr/>
        </p:nvSpPr>
        <p:spPr>
          <a:xfrm>
            <a:off x="381001" y="1129553"/>
            <a:ext cx="7543800" cy="1200329"/>
          </a:xfrm>
          <a:prstGeom prst="rect">
            <a:avLst/>
          </a:prstGeom>
          <a:noFill/>
        </p:spPr>
        <p:txBody>
          <a:bodyPr wrap="square" rtlCol="0">
            <a:spAutoFit/>
          </a:bodyPr>
          <a:lstStyle/>
          <a:p>
            <a:r>
              <a:rPr lang="en-US" sz="2400" b="1" dirty="0">
                <a:solidFill>
                  <a:srgbClr val="FF0000"/>
                </a:solidFill>
              </a:rPr>
              <a:t>Items on this page are to only be used by Avid personnel, to indicate Avid has created and/or approved the document. </a:t>
            </a:r>
            <a:endParaRPr lang="en-US" sz="2400" b="1" dirty="0"/>
          </a:p>
        </p:txBody>
      </p:sp>
      <p:graphicFrame>
        <p:nvGraphicFramePr>
          <p:cNvPr id="36" name="Table 35">
            <a:extLst>
              <a:ext uri="{FF2B5EF4-FFF2-40B4-BE49-F238E27FC236}">
                <a16:creationId xmlns:a16="http://schemas.microsoft.com/office/drawing/2014/main" id="{9CE2E331-6C8D-4B04-8F02-3923829D4CDC}"/>
              </a:ext>
            </a:extLst>
          </p:cNvPr>
          <p:cNvGraphicFramePr>
            <a:graphicFrameLocks noGrp="1"/>
          </p:cNvGraphicFramePr>
          <p:nvPr>
            <p:extLst>
              <p:ext uri="{D42A27DB-BD31-4B8C-83A1-F6EECF244321}">
                <p14:modId xmlns:p14="http://schemas.microsoft.com/office/powerpoint/2010/main" val="3956917704"/>
              </p:ext>
            </p:extLst>
          </p:nvPr>
        </p:nvGraphicFramePr>
        <p:xfrm>
          <a:off x="228600" y="5867400"/>
          <a:ext cx="8686800" cy="937260"/>
        </p:xfrm>
        <a:graphic>
          <a:graphicData uri="http://schemas.openxmlformats.org/drawingml/2006/table">
            <a:tbl>
              <a:tblPr firstRow="1" bandRow="1">
                <a:tableStyleId>{5940675A-B579-460E-94D1-54222C63F5DA}</a:tableStyleId>
              </a:tblPr>
              <a:tblGrid>
                <a:gridCol w="1676400">
                  <a:extLst>
                    <a:ext uri="{9D8B030D-6E8A-4147-A177-3AD203B41FA5}">
                      <a16:colId xmlns:a16="http://schemas.microsoft.com/office/drawing/2014/main" val="20000"/>
                    </a:ext>
                  </a:extLst>
                </a:gridCol>
                <a:gridCol w="1447800">
                  <a:extLst>
                    <a:ext uri="{9D8B030D-6E8A-4147-A177-3AD203B41FA5}">
                      <a16:colId xmlns:a16="http://schemas.microsoft.com/office/drawing/2014/main" val="20001"/>
                    </a:ext>
                  </a:extLst>
                </a:gridCol>
                <a:gridCol w="1295400">
                  <a:extLst>
                    <a:ext uri="{9D8B030D-6E8A-4147-A177-3AD203B41FA5}">
                      <a16:colId xmlns:a16="http://schemas.microsoft.com/office/drawing/2014/main" val="20002"/>
                    </a:ext>
                  </a:extLst>
                </a:gridCol>
                <a:gridCol w="4267200">
                  <a:extLst>
                    <a:ext uri="{9D8B030D-6E8A-4147-A177-3AD203B41FA5}">
                      <a16:colId xmlns:a16="http://schemas.microsoft.com/office/drawing/2014/main" val="20003"/>
                    </a:ext>
                  </a:extLst>
                </a:gridCol>
              </a:tblGrid>
              <a:tr h="419100">
                <a:tc>
                  <a:txBody>
                    <a:bodyPr/>
                    <a:lstStyle/>
                    <a:p>
                      <a:r>
                        <a:rPr lang="en-US" sz="800" b="1" dirty="0"/>
                        <a:t>Project</a:t>
                      </a:r>
                    </a:p>
                    <a:p>
                      <a:r>
                        <a:rPr lang="en-US" sz="800" b="0" dirty="0"/>
                        <a:t>- Prepared for - </a:t>
                      </a:r>
                    </a:p>
                  </a:txBody>
                  <a:tcPr/>
                </a:tc>
                <a:tc>
                  <a:txBody>
                    <a:bodyPr/>
                    <a:lstStyle/>
                    <a:p>
                      <a:r>
                        <a:rPr lang="en-US" sz="800" b="1" dirty="0"/>
                        <a:t>CREATED BY</a:t>
                      </a:r>
                    </a:p>
                  </a:txBody>
                  <a:tcPr/>
                </a:tc>
                <a:tc>
                  <a:txBody>
                    <a:bodyPr/>
                    <a:lstStyle/>
                    <a:p>
                      <a:r>
                        <a:rPr lang="en-US" sz="800" b="1" dirty="0"/>
                        <a:t>PAGE 1 OF 1</a:t>
                      </a:r>
                    </a:p>
                  </a:txBody>
                  <a:tcPr/>
                </a:tc>
                <a:tc>
                  <a:txBody>
                    <a:bodyPr/>
                    <a:lstStyle/>
                    <a:p>
                      <a:endParaRPr lang="en-US" sz="800" dirty="0"/>
                    </a:p>
                  </a:txBody>
                  <a:tcPr/>
                </a:tc>
                <a:extLst>
                  <a:ext uri="{0D108BD9-81ED-4DB2-BD59-A6C34878D82A}">
                    <a16:rowId xmlns:a16="http://schemas.microsoft.com/office/drawing/2014/main" val="10000"/>
                  </a:ext>
                </a:extLst>
              </a:tr>
              <a:tr h="419100">
                <a:tc>
                  <a:txBody>
                    <a:bodyPr/>
                    <a:lstStyle/>
                    <a:p>
                      <a:r>
                        <a:rPr lang="en-US" sz="800" b="1" dirty="0"/>
                        <a:t>DESCRIPTION</a:t>
                      </a:r>
                    </a:p>
                    <a:p>
                      <a:pPr marL="0" marR="0" indent="0" algn="l" defTabSz="914400" rtl="0" eaLnBrk="1" fontAlgn="auto" latinLnBrk="0" hangingPunct="1">
                        <a:lnSpc>
                          <a:spcPct val="100000"/>
                        </a:lnSpc>
                        <a:spcBef>
                          <a:spcPts val="0"/>
                        </a:spcBef>
                        <a:spcAft>
                          <a:spcPts val="0"/>
                        </a:spcAft>
                        <a:buClrTx/>
                        <a:buSzTx/>
                        <a:buFontTx/>
                        <a:buNone/>
                        <a:tabLst/>
                        <a:defRPr/>
                      </a:pPr>
                      <a:r>
                        <a:rPr lang="en-US" sz="800" b="0" dirty="0"/>
                        <a:t>List control surface(s), engine(s), stage i/o</a:t>
                      </a:r>
                    </a:p>
                  </a:txBody>
                  <a:tcPr/>
                </a:tc>
                <a:tc>
                  <a:txBody>
                    <a:bodyPr/>
                    <a:lstStyle/>
                    <a:p>
                      <a:r>
                        <a:rPr lang="en-US" sz="800" b="1" dirty="0"/>
                        <a:t>DATE</a:t>
                      </a:r>
                    </a:p>
                  </a:txBody>
                  <a:tcPr/>
                </a:tc>
                <a:tc>
                  <a:txBody>
                    <a:bodyPr/>
                    <a:lstStyle/>
                    <a:p>
                      <a:r>
                        <a:rPr lang="en-US" sz="1000" b="1" dirty="0"/>
                        <a:t>NOT TO SCALE</a:t>
                      </a:r>
                    </a:p>
                  </a:txBody>
                  <a:tcPr/>
                </a:tc>
                <a:tc>
                  <a:txBody>
                    <a:bodyPr/>
                    <a:lstStyle/>
                    <a:p>
                      <a:r>
                        <a:rPr lang="en-US" sz="700" kern="1200" baseline="0" dirty="0">
                          <a:solidFill>
                            <a:schemeClr val="tx1"/>
                          </a:solidFill>
                          <a:latin typeface="+mn-lt"/>
                          <a:ea typeface="+mn-ea"/>
                          <a:cs typeface="+mn-cs"/>
                        </a:rPr>
                        <a:t>© 2020 Avid Technology, Inc., (“Avid”), all rights reserved. </a:t>
                      </a:r>
                      <a:r>
                        <a:rPr lang="en-US" sz="700" kern="1200" dirty="0">
                          <a:solidFill>
                            <a:schemeClr val="tx1"/>
                          </a:solidFill>
                          <a:latin typeface="+mn-lt"/>
                          <a:ea typeface="+mn-ea"/>
                          <a:cs typeface="+mn-cs"/>
                        </a:rPr>
                        <a:t>Avid, the Avid logo, and Avid VENUE are trademarks or registered trademarks of Avid Technology, Inc. or its subsidiaries in the United States and/or other countries. </a:t>
                      </a:r>
                      <a:r>
                        <a:rPr lang="en-US" sz="700" kern="1200" baseline="0" dirty="0">
                          <a:solidFill>
                            <a:schemeClr val="tx1"/>
                          </a:solidFill>
                          <a:latin typeface="+mn-lt"/>
                          <a:ea typeface="+mn-ea"/>
                          <a:cs typeface="+mn-cs"/>
                        </a:rPr>
                        <a:t>This guide may not be duplicated in whole or in part without the written consent of Avid. Product features, specifications, system requirements, and availability are subject to change without notice.</a:t>
                      </a:r>
                    </a:p>
                  </a:txBody>
                  <a:tcPr/>
                </a:tc>
                <a:extLst>
                  <a:ext uri="{0D108BD9-81ED-4DB2-BD59-A6C34878D82A}">
                    <a16:rowId xmlns:a16="http://schemas.microsoft.com/office/drawing/2014/main" val="10001"/>
                  </a:ext>
                </a:extLst>
              </a:tr>
            </a:tbl>
          </a:graphicData>
        </a:graphic>
      </p:graphicFrame>
      <p:pic>
        <p:nvPicPr>
          <p:cNvPr id="37" name="Picture 36" descr="Avid_logo_black.jpg">
            <a:extLst>
              <a:ext uri="{FF2B5EF4-FFF2-40B4-BE49-F238E27FC236}">
                <a16:creationId xmlns:a16="http://schemas.microsoft.com/office/drawing/2014/main" id="{D433F53A-C6A3-4319-BCD5-9D84EB500EB6}"/>
              </a:ext>
            </a:extLst>
          </p:cNvPr>
          <p:cNvPicPr>
            <a:picLocks noChangeAspect="1"/>
          </p:cNvPicPr>
          <p:nvPr/>
        </p:nvPicPr>
        <p:blipFill>
          <a:blip r:embed="rId2" cstate="print"/>
          <a:stretch>
            <a:fillRect/>
          </a:stretch>
        </p:blipFill>
        <p:spPr>
          <a:xfrm>
            <a:off x="8153400" y="381000"/>
            <a:ext cx="457200" cy="138288"/>
          </a:xfrm>
          <a:prstGeom prst="rect">
            <a:avLst/>
          </a:prstGeom>
        </p:spPr>
      </p:pic>
      <p:pic>
        <p:nvPicPr>
          <p:cNvPr id="7" name="Picture 6" descr="A picture containing drawing&#10;&#10;Description automatically generated">
            <a:extLst>
              <a:ext uri="{FF2B5EF4-FFF2-40B4-BE49-F238E27FC236}">
                <a16:creationId xmlns:a16="http://schemas.microsoft.com/office/drawing/2014/main" id="{A90EC779-9255-4C95-97DF-2A8F570E5CC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94673" y="5949287"/>
            <a:ext cx="914402" cy="280417"/>
          </a:xfrm>
          <a:prstGeom prst="rect">
            <a:avLst/>
          </a:prstGeom>
        </p:spPr>
      </p:pic>
    </p:spTree>
    <p:extLst>
      <p:ext uri="{BB962C8B-B14F-4D97-AF65-F5344CB8AC3E}">
        <p14:creationId xmlns:p14="http://schemas.microsoft.com/office/powerpoint/2010/main" val="10368182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r>
              <a:rPr lang="en-US" dirty="0"/>
              <a:t>S6L System </a:t>
            </a:r>
            <a:r>
              <a:rPr lang="en-US" dirty="0" err="1"/>
              <a:t>Configurator</a:t>
            </a:r>
            <a:endParaRPr lang="en-US" dirty="0">
              <a:solidFill>
                <a:srgbClr val="FF0000"/>
              </a:solidFill>
            </a:endParaRPr>
          </a:p>
        </p:txBody>
      </p:sp>
      <p:sp>
        <p:nvSpPr>
          <p:cNvPr id="10" name="TextBox 9"/>
          <p:cNvSpPr txBox="1"/>
          <p:nvPr/>
        </p:nvSpPr>
        <p:spPr>
          <a:xfrm>
            <a:off x="1523999" y="1295400"/>
            <a:ext cx="7315201" cy="5016758"/>
          </a:xfrm>
          <a:prstGeom prst="rect">
            <a:avLst/>
          </a:prstGeom>
          <a:noFill/>
        </p:spPr>
        <p:txBody>
          <a:bodyPr wrap="square" rtlCol="0">
            <a:spAutoFit/>
          </a:bodyPr>
          <a:lstStyle/>
          <a:p>
            <a:pPr marL="228600" indent="-228600">
              <a:buFont typeface="+mj-lt"/>
              <a:buAutoNum type="arabicPeriod"/>
            </a:pPr>
            <a:r>
              <a:rPr lang="en-US" sz="1000" dirty="0"/>
              <a:t>Download a copy to your local machine. </a:t>
            </a:r>
          </a:p>
          <a:p>
            <a:pPr marL="228600" indent="-228600">
              <a:buFont typeface="+mj-lt"/>
              <a:buAutoNum type="arabicPeriod"/>
            </a:pPr>
            <a:r>
              <a:rPr lang="en-US" sz="1000" dirty="0"/>
              <a:t>Save As….and give it a unique name so you can always revert back to the original.</a:t>
            </a:r>
          </a:p>
          <a:p>
            <a:pPr marL="228600" indent="-228600">
              <a:buFont typeface="+mj-lt"/>
              <a:buAutoNum type="arabicPeriod"/>
            </a:pPr>
            <a:r>
              <a:rPr lang="en-US" sz="1000" dirty="0"/>
              <a:t>Text in table: Edit the text in the table at the bottom of the slide(s) you’ll be creating (Description, Date, Prepared by, etc.).  </a:t>
            </a:r>
          </a:p>
          <a:p>
            <a:pPr marL="228600" indent="-228600">
              <a:spcAft>
                <a:spcPts val="600"/>
              </a:spcAft>
              <a:buFont typeface="+mj-lt"/>
              <a:buAutoNum type="arabicPeriod"/>
            </a:pPr>
            <a:r>
              <a:rPr lang="en-US" sz="1000" dirty="0"/>
              <a:t>Legal and Trademark text is to only be used by Avid personnel. </a:t>
            </a:r>
          </a:p>
          <a:p>
            <a:pPr marL="228600" indent="-228600">
              <a:buFont typeface="+mj-lt"/>
              <a:buAutoNum type="arabicPeriod"/>
            </a:pPr>
            <a:r>
              <a:rPr lang="en-US" sz="1000" dirty="0"/>
              <a:t>For your System Configuration Diagram(s): </a:t>
            </a:r>
          </a:p>
          <a:p>
            <a:pPr marL="342900" indent="-114300">
              <a:buFont typeface="Arial" pitchFamily="34" charset="0"/>
              <a:buChar char="•"/>
            </a:pPr>
            <a:r>
              <a:rPr lang="en-US" sz="1000" dirty="0"/>
              <a:t>If all you need is one of the pre-built ones already present, just delete all other slides from your uniquely named deck and skip to step 6 (“Create Deliverable”).  </a:t>
            </a:r>
          </a:p>
          <a:p>
            <a:pPr marL="342900" indent="-114300">
              <a:buFont typeface="Arial" pitchFamily="34" charset="0"/>
              <a:buChar char="•"/>
            </a:pPr>
            <a:r>
              <a:rPr lang="en-US" sz="1000" dirty="0"/>
              <a:t>If you need to make custom diagrams, select a pre-built one in the Slides view at far left, right-click on it and choose “Duplicate Slide.”  This creates a new slide with the Info table at the bottom, Title fields and whatever graphics are there already. If you instead create a new, blank slide, be sure to copy all those elements from an existing </a:t>
            </a:r>
            <a:r>
              <a:rPr lang="en-US" sz="1000" dirty="0" err="1"/>
              <a:t>config</a:t>
            </a:r>
            <a:r>
              <a:rPr lang="en-US" sz="1000" dirty="0"/>
              <a:t> into your new one. </a:t>
            </a:r>
          </a:p>
          <a:p>
            <a:pPr marL="228600" indent="-228600">
              <a:buFont typeface="+mj-lt"/>
              <a:buAutoNum type="arabicPeriod" startAt="5"/>
            </a:pPr>
            <a:r>
              <a:rPr lang="en-US" sz="1000" dirty="0"/>
              <a:t>To assemble your diagram, copy/paste assets from the Assets slides or from any of the pre-built </a:t>
            </a:r>
            <a:r>
              <a:rPr lang="en-US" sz="1000" dirty="0" err="1"/>
              <a:t>configs</a:t>
            </a:r>
            <a:r>
              <a:rPr lang="en-US" sz="1000" dirty="0"/>
              <a:t>. </a:t>
            </a:r>
          </a:p>
          <a:p>
            <a:pPr marL="342900" indent="-114300">
              <a:buFont typeface="Arial" pitchFamily="34" charset="0"/>
              <a:buChar char="•"/>
            </a:pPr>
            <a:r>
              <a:rPr lang="en-US" sz="1000" dirty="0"/>
              <a:t>All the hw images are opaque/non-transparent. </a:t>
            </a:r>
          </a:p>
          <a:p>
            <a:pPr marL="342900" indent="-114300">
              <a:spcAft>
                <a:spcPts val="600"/>
              </a:spcAft>
              <a:buFont typeface="Arial" pitchFamily="34" charset="0"/>
              <a:buChar char="•"/>
            </a:pPr>
            <a:r>
              <a:rPr lang="en-US" sz="1000" dirty="0"/>
              <a:t>For cables…. PPPT lines and shapes aren’t very easy to work with but you can copy/paste the ones provided and position them to start, or just create new ones and set their color and weight as needed. Be sure to Send to Back for all cables so they’re behind </a:t>
            </a:r>
            <a:r>
              <a:rPr lang="en-US" sz="1000" dirty="0" err="1"/>
              <a:t>hw</a:t>
            </a:r>
            <a:r>
              <a:rPr lang="en-US" sz="1000" dirty="0"/>
              <a:t> images. </a:t>
            </a:r>
          </a:p>
          <a:p>
            <a:pPr marL="228600" indent="-228600">
              <a:buFont typeface="+mj-lt"/>
              <a:buAutoNum type="arabicPeriod" startAt="6"/>
            </a:pPr>
            <a:r>
              <a:rPr lang="en-US" sz="1000" dirty="0"/>
              <a:t>To create your deliverable : </a:t>
            </a:r>
          </a:p>
          <a:p>
            <a:pPr marL="344488" indent="-112713">
              <a:buFont typeface="Arial" pitchFamily="34" charset="0"/>
              <a:buChar char="•"/>
            </a:pPr>
            <a:r>
              <a:rPr lang="en-US" sz="1000" dirty="0"/>
              <a:t>Make sure you have entered the appropriate text into the table at the bottom of the slide.  </a:t>
            </a:r>
            <a:r>
              <a:rPr lang="en-US" sz="1000" b="1" dirty="0"/>
              <a:t>Project</a:t>
            </a:r>
            <a:r>
              <a:rPr lang="en-US" sz="1000" dirty="0"/>
              <a:t>, </a:t>
            </a:r>
            <a:r>
              <a:rPr lang="en-US" sz="1000" b="1" dirty="0"/>
              <a:t>Description</a:t>
            </a:r>
            <a:r>
              <a:rPr lang="en-US" sz="1000" dirty="0"/>
              <a:t>, </a:t>
            </a:r>
            <a:r>
              <a:rPr lang="en-US" sz="1000" b="1" dirty="0"/>
              <a:t>Created by</a:t>
            </a:r>
            <a:r>
              <a:rPr lang="en-US" sz="1000" dirty="0"/>
              <a:t>, </a:t>
            </a:r>
            <a:r>
              <a:rPr lang="en-US" sz="1000" b="1" dirty="0"/>
              <a:t>Date</a:t>
            </a:r>
            <a:r>
              <a:rPr lang="en-US" sz="1000" dirty="0"/>
              <a:t>, and </a:t>
            </a:r>
            <a:r>
              <a:rPr lang="en-US" sz="1000" b="1" dirty="0"/>
              <a:t>Page X of Xx </a:t>
            </a:r>
            <a:r>
              <a:rPr lang="en-US" sz="1000" dirty="0"/>
              <a:t>(1 of 1, 1 of 2, etc.)</a:t>
            </a:r>
          </a:p>
          <a:p>
            <a:pPr marL="344488" indent="-112713">
              <a:buFont typeface="Arial" pitchFamily="34" charset="0"/>
              <a:buChar char="•"/>
            </a:pPr>
            <a:r>
              <a:rPr lang="en-US" sz="1000" dirty="0"/>
              <a:t>To end up with only the slide(s) you need, you can either delete all the unused/unnecessary slides from your uniquely named PPPT deck and then </a:t>
            </a:r>
            <a:r>
              <a:rPr lang="en-US" sz="1000" dirty="0" err="1"/>
              <a:t>SaveAs</a:t>
            </a:r>
            <a:r>
              <a:rPr lang="en-US" sz="1000" dirty="0"/>
              <a:t> PDF, or </a:t>
            </a:r>
            <a:r>
              <a:rPr lang="en-US" sz="1000" dirty="0" err="1"/>
              <a:t>SaveAs</a:t>
            </a:r>
            <a:r>
              <a:rPr lang="en-US" sz="1000" dirty="0"/>
              <a:t> PDF of the whole thing and delete unused pages from the PDF. I suggest doing it all in PPPT unless you’re certain you have a version of Acrobat (Pro, or DC, or whatever) that lets you Delete Pages (not all versions do). </a:t>
            </a:r>
          </a:p>
          <a:p>
            <a:pPr marL="342900" indent="-114300">
              <a:buFont typeface="Arial" pitchFamily="34" charset="0"/>
              <a:buChar char="•"/>
            </a:pPr>
            <a:r>
              <a:rPr lang="en-US" sz="1000" dirty="0"/>
              <a:t>File Naming –  TBD, up to you (whether to name the PDF file by prospective client name, or by system </a:t>
            </a:r>
            <a:r>
              <a:rPr lang="en-US" sz="1000" dirty="0" err="1"/>
              <a:t>desc</a:t>
            </a:r>
            <a:r>
              <a:rPr lang="en-US" sz="1000" dirty="0"/>
              <a:t>., or other). </a:t>
            </a:r>
          </a:p>
          <a:p>
            <a:pPr marL="342900" indent="-114300">
              <a:buFont typeface="Arial" pitchFamily="34" charset="0"/>
              <a:buChar char="•"/>
            </a:pPr>
            <a:r>
              <a:rPr lang="en-US" sz="1000" dirty="0"/>
              <a:t>Recommended - - In Acrobat, check the PDF file to make sure everything looks right, that the links (if any) work, etc. </a:t>
            </a:r>
          </a:p>
          <a:p>
            <a:pPr marL="342900" indent="-114300">
              <a:spcAft>
                <a:spcPts val="600"/>
              </a:spcAft>
              <a:buFont typeface="Arial" pitchFamily="34" charset="0"/>
              <a:buChar char="•"/>
            </a:pPr>
            <a:r>
              <a:rPr lang="en-US" sz="1000" dirty="0"/>
              <a:t>Recommended – In Acrobat, choose File &gt; Properties and in the Description tab  make sure the Title and Author fields are what you want. Then (still in Properties window) go to the Initial View tab and make sure everything there looks OK (defaults are usually fine).  </a:t>
            </a:r>
          </a:p>
          <a:p>
            <a:pPr marL="114300" indent="-114300"/>
            <a:r>
              <a:rPr lang="en-US" sz="1000" dirty="0"/>
              <a:t>For power, thermal, noise, and other specs, see the separate documents provided (e.g. S6L Product Specifications.pdf). </a:t>
            </a:r>
          </a:p>
          <a:p>
            <a:pPr marL="114300" indent="-114300">
              <a:buFont typeface="Arial" pitchFamily="34" charset="0"/>
              <a:buChar char="•"/>
            </a:pPr>
            <a:r>
              <a:rPr lang="en-US" sz="1000" dirty="0"/>
              <a:t>The Architectural Specifications documents provides text describing everything in a system.  Also has minimal power and noise info. </a:t>
            </a:r>
          </a:p>
          <a:p>
            <a:pPr marL="114300" indent="-114300">
              <a:buFont typeface="Arial" pitchFamily="34" charset="0"/>
              <a:buChar char="•"/>
            </a:pPr>
            <a:r>
              <a:rPr lang="en-US" sz="1000" dirty="0"/>
              <a:t>Other documents such as the S6L Handbook.pdf also provide specs, along with additional S6L system configuration examples. You can provide these documents in their entirety, or copy/paste just what you need into a new document. </a:t>
            </a:r>
          </a:p>
        </p:txBody>
      </p:sp>
      <p:sp>
        <p:nvSpPr>
          <p:cNvPr id="11" name="TextBox 10"/>
          <p:cNvSpPr txBox="1"/>
          <p:nvPr/>
        </p:nvSpPr>
        <p:spPr>
          <a:xfrm>
            <a:off x="152400" y="1295400"/>
            <a:ext cx="1384353" cy="276999"/>
          </a:xfrm>
          <a:prstGeom prst="rect">
            <a:avLst/>
          </a:prstGeom>
          <a:noFill/>
        </p:spPr>
        <p:txBody>
          <a:bodyPr wrap="none" rtlCol="0">
            <a:spAutoFit/>
          </a:bodyPr>
          <a:lstStyle/>
          <a:p>
            <a:pPr algn="r"/>
            <a:r>
              <a:rPr lang="en-US" sz="1200" b="1" dirty="0"/>
              <a:t>Create a New Deck</a:t>
            </a:r>
          </a:p>
        </p:txBody>
      </p:sp>
      <p:sp>
        <p:nvSpPr>
          <p:cNvPr id="12" name="TextBox 11"/>
          <p:cNvSpPr txBox="1"/>
          <p:nvPr/>
        </p:nvSpPr>
        <p:spPr>
          <a:xfrm>
            <a:off x="76200" y="1981200"/>
            <a:ext cx="1447800" cy="276999"/>
          </a:xfrm>
          <a:prstGeom prst="rect">
            <a:avLst/>
          </a:prstGeom>
          <a:noFill/>
        </p:spPr>
        <p:txBody>
          <a:bodyPr wrap="square" rtlCol="0">
            <a:spAutoFit/>
          </a:bodyPr>
          <a:lstStyle/>
          <a:p>
            <a:pPr algn="r"/>
            <a:r>
              <a:rPr lang="en-US" sz="1200" b="1" dirty="0"/>
              <a:t>Create Diagrams</a:t>
            </a:r>
          </a:p>
        </p:txBody>
      </p:sp>
      <p:sp>
        <p:nvSpPr>
          <p:cNvPr id="13" name="TextBox 12"/>
          <p:cNvSpPr txBox="1"/>
          <p:nvPr/>
        </p:nvSpPr>
        <p:spPr>
          <a:xfrm>
            <a:off x="76200" y="3838074"/>
            <a:ext cx="1447800" cy="276999"/>
          </a:xfrm>
          <a:prstGeom prst="rect">
            <a:avLst/>
          </a:prstGeom>
          <a:noFill/>
        </p:spPr>
        <p:txBody>
          <a:bodyPr wrap="square" rtlCol="0">
            <a:spAutoFit/>
          </a:bodyPr>
          <a:lstStyle/>
          <a:p>
            <a:pPr algn="r"/>
            <a:r>
              <a:rPr lang="en-US" sz="1200" b="1" dirty="0"/>
              <a:t>Create Deliverable</a:t>
            </a:r>
          </a:p>
        </p:txBody>
      </p:sp>
      <p:sp>
        <p:nvSpPr>
          <p:cNvPr id="7" name="TextBox 6"/>
          <p:cNvSpPr txBox="1"/>
          <p:nvPr/>
        </p:nvSpPr>
        <p:spPr>
          <a:xfrm>
            <a:off x="76200" y="5514474"/>
            <a:ext cx="1447800" cy="461665"/>
          </a:xfrm>
          <a:prstGeom prst="rect">
            <a:avLst/>
          </a:prstGeom>
          <a:noFill/>
        </p:spPr>
        <p:txBody>
          <a:bodyPr wrap="square" rtlCol="0">
            <a:spAutoFit/>
          </a:bodyPr>
          <a:lstStyle/>
          <a:p>
            <a:pPr algn="r"/>
            <a:r>
              <a:rPr lang="en-US" sz="1200" b="1" dirty="0"/>
              <a:t>Specs &amp; Measurements</a:t>
            </a:r>
          </a:p>
        </p:txBody>
      </p:sp>
      <p:sp>
        <p:nvSpPr>
          <p:cNvPr id="8" name="TextBox 7"/>
          <p:cNvSpPr txBox="1"/>
          <p:nvPr/>
        </p:nvSpPr>
        <p:spPr>
          <a:xfrm>
            <a:off x="152400" y="1066800"/>
            <a:ext cx="2199128" cy="307777"/>
          </a:xfrm>
          <a:prstGeom prst="rect">
            <a:avLst/>
          </a:prstGeom>
          <a:noFill/>
        </p:spPr>
        <p:txBody>
          <a:bodyPr wrap="none" rtlCol="0">
            <a:spAutoFit/>
          </a:bodyPr>
          <a:lstStyle/>
          <a:p>
            <a:r>
              <a:rPr lang="en-US" sz="1400" b="1" dirty="0"/>
              <a:t>How to Use This Document</a:t>
            </a:r>
          </a:p>
        </p:txBody>
      </p:sp>
      <p:sp>
        <p:nvSpPr>
          <p:cNvPr id="3" name="TextBox 2">
            <a:extLst>
              <a:ext uri="{FF2B5EF4-FFF2-40B4-BE49-F238E27FC236}">
                <a16:creationId xmlns:a16="http://schemas.microsoft.com/office/drawing/2014/main" id="{83E49B26-F94D-4DAA-9756-01F94D4F17AA}"/>
              </a:ext>
            </a:extLst>
          </p:cNvPr>
          <p:cNvSpPr txBox="1"/>
          <p:nvPr/>
        </p:nvSpPr>
        <p:spPr>
          <a:xfrm>
            <a:off x="76200" y="2743200"/>
            <a:ext cx="1239635" cy="369332"/>
          </a:xfrm>
          <a:prstGeom prst="rect">
            <a:avLst/>
          </a:prstGeom>
          <a:noFill/>
        </p:spPr>
        <p:txBody>
          <a:bodyPr wrap="none" rtlCol="0">
            <a:spAutoFit/>
          </a:bodyPr>
          <a:lstStyle/>
          <a:p>
            <a:r>
              <a:rPr lang="en-US" i="1" dirty="0">
                <a:solidFill>
                  <a:srgbClr val="FF0000"/>
                </a:solidFill>
              </a:rPr>
              <a:t>Watermark</a:t>
            </a:r>
          </a:p>
        </p:txBody>
      </p:sp>
    </p:spTree>
    <p:extLst>
      <p:ext uri="{BB962C8B-B14F-4D97-AF65-F5344CB8AC3E}">
        <p14:creationId xmlns:p14="http://schemas.microsoft.com/office/powerpoint/2010/main" val="12107573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1219200" y="1752600"/>
            <a:ext cx="6858000" cy="304800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0" name="Elbow Connector 39"/>
          <p:cNvCxnSpPr/>
          <p:nvPr/>
        </p:nvCxnSpPr>
        <p:spPr>
          <a:xfrm>
            <a:off x="2590800" y="3429000"/>
            <a:ext cx="990600" cy="838200"/>
          </a:xfrm>
          <a:prstGeom prst="bentConnector3">
            <a:avLst>
              <a:gd name="adj1"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5" name="Table 4"/>
          <p:cNvGraphicFramePr>
            <a:graphicFrameLocks noGrp="1"/>
          </p:cNvGraphicFramePr>
          <p:nvPr>
            <p:extLst>
              <p:ext uri="{D42A27DB-BD31-4B8C-83A1-F6EECF244321}">
                <p14:modId xmlns:p14="http://schemas.microsoft.com/office/powerpoint/2010/main" val="4226070759"/>
              </p:ext>
            </p:extLst>
          </p:nvPr>
        </p:nvGraphicFramePr>
        <p:xfrm>
          <a:off x="228600" y="5867400"/>
          <a:ext cx="8686800" cy="937260"/>
        </p:xfrm>
        <a:graphic>
          <a:graphicData uri="http://schemas.openxmlformats.org/drawingml/2006/table">
            <a:tbl>
              <a:tblPr firstRow="1" bandRow="1">
                <a:tableStyleId>{5940675A-B579-460E-94D1-54222C63F5DA}</a:tableStyleId>
              </a:tblPr>
              <a:tblGrid>
                <a:gridCol w="1676400">
                  <a:extLst>
                    <a:ext uri="{9D8B030D-6E8A-4147-A177-3AD203B41FA5}">
                      <a16:colId xmlns:a16="http://schemas.microsoft.com/office/drawing/2014/main" val="20000"/>
                    </a:ext>
                  </a:extLst>
                </a:gridCol>
                <a:gridCol w="1447800">
                  <a:extLst>
                    <a:ext uri="{9D8B030D-6E8A-4147-A177-3AD203B41FA5}">
                      <a16:colId xmlns:a16="http://schemas.microsoft.com/office/drawing/2014/main" val="20001"/>
                    </a:ext>
                  </a:extLst>
                </a:gridCol>
                <a:gridCol w="1295400">
                  <a:extLst>
                    <a:ext uri="{9D8B030D-6E8A-4147-A177-3AD203B41FA5}">
                      <a16:colId xmlns:a16="http://schemas.microsoft.com/office/drawing/2014/main" val="20002"/>
                    </a:ext>
                  </a:extLst>
                </a:gridCol>
                <a:gridCol w="4267200">
                  <a:extLst>
                    <a:ext uri="{9D8B030D-6E8A-4147-A177-3AD203B41FA5}">
                      <a16:colId xmlns:a16="http://schemas.microsoft.com/office/drawing/2014/main" val="20003"/>
                    </a:ext>
                  </a:extLst>
                </a:gridCol>
              </a:tblGrid>
              <a:tr h="419100">
                <a:tc>
                  <a:txBody>
                    <a:bodyPr/>
                    <a:lstStyle/>
                    <a:p>
                      <a:r>
                        <a:rPr lang="en-US" sz="800" b="1" dirty="0"/>
                        <a:t>Project</a:t>
                      </a:r>
                    </a:p>
                    <a:p>
                      <a:r>
                        <a:rPr lang="en-US" sz="800" b="0" dirty="0"/>
                        <a:t>- Prepared for - </a:t>
                      </a:r>
                    </a:p>
                  </a:txBody>
                  <a:tcPr/>
                </a:tc>
                <a:tc>
                  <a:txBody>
                    <a:bodyPr/>
                    <a:lstStyle/>
                    <a:p>
                      <a:r>
                        <a:rPr lang="en-US" sz="800" b="1" dirty="0"/>
                        <a:t>CREATED BY</a:t>
                      </a:r>
                    </a:p>
                  </a:txBody>
                  <a:tcPr/>
                </a:tc>
                <a:tc>
                  <a:txBody>
                    <a:bodyPr/>
                    <a:lstStyle/>
                    <a:p>
                      <a:r>
                        <a:rPr lang="en-US" sz="800" b="1" dirty="0"/>
                        <a:t>PAGE 1 OF 1</a:t>
                      </a:r>
                    </a:p>
                  </a:txBody>
                  <a:tcPr/>
                </a:tc>
                <a:tc>
                  <a:txBody>
                    <a:bodyPr/>
                    <a:lstStyle/>
                    <a:p>
                      <a:endParaRPr lang="en-US" sz="800" dirty="0"/>
                    </a:p>
                  </a:txBody>
                  <a:tcPr/>
                </a:tc>
                <a:extLst>
                  <a:ext uri="{0D108BD9-81ED-4DB2-BD59-A6C34878D82A}">
                    <a16:rowId xmlns:a16="http://schemas.microsoft.com/office/drawing/2014/main" val="10000"/>
                  </a:ext>
                </a:extLst>
              </a:tr>
              <a:tr h="419100">
                <a:tc>
                  <a:txBody>
                    <a:bodyPr/>
                    <a:lstStyle/>
                    <a:p>
                      <a:r>
                        <a:rPr lang="en-US" sz="800" b="1" dirty="0"/>
                        <a:t>DESCRIPTION</a:t>
                      </a:r>
                    </a:p>
                    <a:p>
                      <a:pPr marL="0" marR="0" indent="0" algn="l" defTabSz="914400" rtl="0" eaLnBrk="1" fontAlgn="auto" latinLnBrk="0" hangingPunct="1">
                        <a:lnSpc>
                          <a:spcPct val="100000"/>
                        </a:lnSpc>
                        <a:spcBef>
                          <a:spcPts val="0"/>
                        </a:spcBef>
                        <a:spcAft>
                          <a:spcPts val="0"/>
                        </a:spcAft>
                        <a:buClrTx/>
                        <a:buSzTx/>
                        <a:buFontTx/>
                        <a:buNone/>
                        <a:tabLst/>
                        <a:defRPr/>
                      </a:pPr>
                      <a:r>
                        <a:rPr lang="en-US" sz="800" b="0" dirty="0"/>
                        <a:t>S6L-24D, E6L-192, 1x Stage 64 </a:t>
                      </a:r>
                    </a:p>
                    <a:p>
                      <a:r>
                        <a:rPr lang="en-US" sz="800" b="0" dirty="0"/>
                        <a:t>Base</a:t>
                      </a:r>
                      <a:r>
                        <a:rPr lang="en-US" sz="800" b="0" baseline="0" dirty="0"/>
                        <a:t> configuration</a:t>
                      </a:r>
                      <a:endParaRPr lang="en-US" sz="800" b="0" dirty="0"/>
                    </a:p>
                  </a:txBody>
                  <a:tcPr/>
                </a:tc>
                <a:tc>
                  <a:txBody>
                    <a:bodyPr/>
                    <a:lstStyle/>
                    <a:p>
                      <a:r>
                        <a:rPr lang="en-US" sz="800" b="1" dirty="0"/>
                        <a:t>DATE</a:t>
                      </a:r>
                    </a:p>
                  </a:txBody>
                  <a:tcPr/>
                </a:tc>
                <a:tc>
                  <a:txBody>
                    <a:bodyPr/>
                    <a:lstStyle/>
                    <a:p>
                      <a:r>
                        <a:rPr lang="en-US" sz="1000" b="1" dirty="0"/>
                        <a:t>NOT TO SCALE</a:t>
                      </a:r>
                    </a:p>
                  </a:txBody>
                  <a:tcPr/>
                </a:tc>
                <a:tc>
                  <a:txBody>
                    <a:bodyPr/>
                    <a:lstStyle/>
                    <a:p>
                      <a:r>
                        <a:rPr lang="en-US" sz="700" kern="1200" baseline="0" dirty="0">
                          <a:solidFill>
                            <a:schemeClr val="tx1"/>
                          </a:solidFill>
                          <a:latin typeface="+mn-lt"/>
                          <a:ea typeface="+mn-ea"/>
                          <a:cs typeface="+mn-cs"/>
                        </a:rPr>
                        <a:t>© 2020 Avid Technology, Inc., (“Avid”), all rights reserved. </a:t>
                      </a:r>
                      <a:r>
                        <a:rPr lang="en-US" sz="700" kern="1200" dirty="0">
                          <a:solidFill>
                            <a:schemeClr val="tx1"/>
                          </a:solidFill>
                          <a:latin typeface="+mn-lt"/>
                          <a:ea typeface="+mn-ea"/>
                          <a:cs typeface="+mn-cs"/>
                        </a:rPr>
                        <a:t>Avid, the Avid logo, and Avid VENUE are trademarks or registered trademarks of Avid Technology, Inc. or its subsidiaries in the United States and/or other countries. </a:t>
                      </a:r>
                      <a:r>
                        <a:rPr lang="en-US" sz="700" kern="1200" baseline="0" dirty="0">
                          <a:solidFill>
                            <a:schemeClr val="tx1"/>
                          </a:solidFill>
                          <a:latin typeface="+mn-lt"/>
                          <a:ea typeface="+mn-ea"/>
                          <a:cs typeface="+mn-cs"/>
                        </a:rPr>
                        <a:t>This guide may not be duplicated in whole or in part without the written consent of Avid. Product features, specifications, system requirements, and availability are subject to change without notice.</a:t>
                      </a:r>
                    </a:p>
                  </a:txBody>
                  <a:tcPr/>
                </a:tc>
                <a:extLst>
                  <a:ext uri="{0D108BD9-81ED-4DB2-BD59-A6C34878D82A}">
                    <a16:rowId xmlns:a16="http://schemas.microsoft.com/office/drawing/2014/main" val="10001"/>
                  </a:ext>
                </a:extLst>
              </a:tr>
            </a:tbl>
          </a:graphicData>
        </a:graphic>
      </p:graphicFrame>
      <p:sp>
        <p:nvSpPr>
          <p:cNvPr id="14" name="TextBox 13"/>
          <p:cNvSpPr txBox="1"/>
          <p:nvPr/>
        </p:nvSpPr>
        <p:spPr>
          <a:xfrm>
            <a:off x="3247634" y="2133600"/>
            <a:ext cx="1572866" cy="738664"/>
          </a:xfrm>
          <a:prstGeom prst="rect">
            <a:avLst/>
          </a:prstGeom>
          <a:noFill/>
        </p:spPr>
        <p:txBody>
          <a:bodyPr wrap="square" rtlCol="0">
            <a:spAutoFit/>
          </a:bodyPr>
          <a:lstStyle/>
          <a:p>
            <a:r>
              <a:rPr lang="en-US" sz="800" b="1" dirty="0"/>
              <a:t>Stage 64 I/O</a:t>
            </a:r>
          </a:p>
          <a:p>
            <a:r>
              <a:rPr lang="en-US" sz="800" dirty="0"/>
              <a:t>48 in/8 out, @ 96k.</a:t>
            </a:r>
          </a:p>
          <a:p>
            <a:r>
              <a:rPr lang="en-US" sz="800" dirty="0"/>
              <a:t>Plus 48 MADI splits of all 48 inputs @ 96k or 48k.</a:t>
            </a:r>
          </a:p>
          <a:p>
            <a:endParaRPr lang="en-US" sz="1000" dirty="0"/>
          </a:p>
        </p:txBody>
      </p:sp>
      <p:sp>
        <p:nvSpPr>
          <p:cNvPr id="15" name="TextBox 14"/>
          <p:cNvSpPr txBox="1"/>
          <p:nvPr/>
        </p:nvSpPr>
        <p:spPr>
          <a:xfrm>
            <a:off x="457200" y="304800"/>
            <a:ext cx="1307794" cy="276999"/>
          </a:xfrm>
          <a:prstGeom prst="rect">
            <a:avLst/>
          </a:prstGeom>
          <a:noFill/>
        </p:spPr>
        <p:txBody>
          <a:bodyPr wrap="none" rtlCol="0">
            <a:spAutoFit/>
          </a:bodyPr>
          <a:lstStyle/>
          <a:p>
            <a:r>
              <a:rPr lang="en-US" sz="1200" b="1" dirty="0"/>
              <a:t>Avid VENUE | S6L</a:t>
            </a:r>
          </a:p>
        </p:txBody>
      </p:sp>
      <p:sp>
        <p:nvSpPr>
          <p:cNvPr id="17" name="TextBox 16"/>
          <p:cNvSpPr txBox="1"/>
          <p:nvPr/>
        </p:nvSpPr>
        <p:spPr>
          <a:xfrm>
            <a:off x="5181600" y="3881735"/>
            <a:ext cx="2133600" cy="461665"/>
          </a:xfrm>
          <a:prstGeom prst="rect">
            <a:avLst/>
          </a:prstGeom>
          <a:noFill/>
        </p:spPr>
        <p:txBody>
          <a:bodyPr wrap="square" rtlCol="0">
            <a:spAutoFit/>
          </a:bodyPr>
          <a:lstStyle/>
          <a:p>
            <a:r>
              <a:rPr lang="en-US" sz="800" b="1" dirty="0"/>
              <a:t>E6L-192 Engine</a:t>
            </a:r>
          </a:p>
          <a:p>
            <a:r>
              <a:rPr lang="en-US" sz="800" dirty="0"/>
              <a:t>192 Input Processing channels @ 96k.</a:t>
            </a:r>
          </a:p>
          <a:p>
            <a:r>
              <a:rPr lang="en-US" sz="1200" baseline="30000" dirty="0"/>
              <a:t>_</a:t>
            </a:r>
            <a:r>
              <a:rPr lang="en-US" sz="800" dirty="0"/>
              <a:t> 1x AVB-192 Network Card</a:t>
            </a:r>
          </a:p>
        </p:txBody>
      </p:sp>
      <p:sp>
        <p:nvSpPr>
          <p:cNvPr id="37" name="TextBox 36"/>
          <p:cNvSpPr txBox="1"/>
          <p:nvPr/>
        </p:nvSpPr>
        <p:spPr>
          <a:xfrm>
            <a:off x="1676400" y="3506646"/>
            <a:ext cx="1447800" cy="615553"/>
          </a:xfrm>
          <a:prstGeom prst="rect">
            <a:avLst/>
          </a:prstGeom>
          <a:noFill/>
        </p:spPr>
        <p:txBody>
          <a:bodyPr wrap="square" rtlCol="0">
            <a:spAutoFit/>
          </a:bodyPr>
          <a:lstStyle/>
          <a:p>
            <a:r>
              <a:rPr lang="en-US" sz="800" dirty="0"/>
              <a:t>Up to 128-channel record/playback via a single AVB Ethernet connection. </a:t>
            </a:r>
          </a:p>
          <a:p>
            <a:endParaRPr lang="en-US" sz="1000" dirty="0"/>
          </a:p>
        </p:txBody>
      </p:sp>
      <p:pic>
        <p:nvPicPr>
          <p:cNvPr id="23" name="Picture 22" descr="Stage 64_outlines_48x8.png"/>
          <p:cNvPicPr>
            <a:picLocks noChangeAspect="1"/>
          </p:cNvPicPr>
          <p:nvPr/>
        </p:nvPicPr>
        <p:blipFill>
          <a:blip r:embed="rId2" cstate="print"/>
          <a:stretch>
            <a:fillRect/>
          </a:stretch>
        </p:blipFill>
        <p:spPr>
          <a:xfrm>
            <a:off x="3200400" y="914400"/>
            <a:ext cx="1325880" cy="1222899"/>
          </a:xfrm>
          <a:prstGeom prst="rect">
            <a:avLst/>
          </a:prstGeom>
        </p:spPr>
      </p:pic>
      <p:pic>
        <p:nvPicPr>
          <p:cNvPr id="16" name="Picture 15" descr="Mac_Pro_trashcan.png">
            <a:hlinkClick r:id="rId3"/>
          </p:cNvPr>
          <p:cNvPicPr>
            <a:picLocks noChangeAspect="1"/>
          </p:cNvPicPr>
          <p:nvPr/>
        </p:nvPicPr>
        <p:blipFill>
          <a:blip r:embed="rId4" cstate="print"/>
          <a:stretch>
            <a:fillRect/>
          </a:stretch>
        </p:blipFill>
        <p:spPr>
          <a:xfrm>
            <a:off x="2286000" y="2895600"/>
            <a:ext cx="365760" cy="634702"/>
          </a:xfrm>
          <a:prstGeom prst="rect">
            <a:avLst/>
          </a:prstGeom>
        </p:spPr>
      </p:pic>
      <p:pic>
        <p:nvPicPr>
          <p:cNvPr id="18" name="Picture 17" descr="Avid_logo_black.jpg"/>
          <p:cNvPicPr>
            <a:picLocks noChangeAspect="1"/>
          </p:cNvPicPr>
          <p:nvPr/>
        </p:nvPicPr>
        <p:blipFill>
          <a:blip r:embed="rId5" cstate="print"/>
          <a:stretch>
            <a:fillRect/>
          </a:stretch>
        </p:blipFill>
        <p:spPr>
          <a:xfrm>
            <a:off x="8153400" y="381000"/>
            <a:ext cx="457200" cy="138288"/>
          </a:xfrm>
          <a:prstGeom prst="rect">
            <a:avLst/>
          </a:prstGeom>
        </p:spPr>
      </p:pic>
      <p:sp>
        <p:nvSpPr>
          <p:cNvPr id="19" name="TextBox 18"/>
          <p:cNvSpPr txBox="1"/>
          <p:nvPr/>
        </p:nvSpPr>
        <p:spPr>
          <a:xfrm>
            <a:off x="381000" y="2667000"/>
            <a:ext cx="914400" cy="707886"/>
          </a:xfrm>
          <a:prstGeom prst="rect">
            <a:avLst/>
          </a:prstGeom>
          <a:noFill/>
        </p:spPr>
        <p:txBody>
          <a:bodyPr wrap="square" rtlCol="0">
            <a:spAutoFit/>
          </a:bodyPr>
          <a:lstStyle/>
          <a:p>
            <a:r>
              <a:rPr lang="en-US" sz="800" dirty="0"/>
              <a:t>Redundant S6L Network Ring</a:t>
            </a:r>
          </a:p>
          <a:p>
            <a:r>
              <a:rPr lang="en-US" sz="800" dirty="0"/>
              <a:t>Ethernet </a:t>
            </a:r>
            <a:br>
              <a:rPr lang="en-US" sz="800" dirty="0"/>
            </a:br>
            <a:r>
              <a:rPr lang="en-US" sz="800" dirty="0"/>
              <a:t>(Cat-5e/copper) or fiber-optic</a:t>
            </a:r>
          </a:p>
        </p:txBody>
      </p:sp>
      <p:grpSp>
        <p:nvGrpSpPr>
          <p:cNvPr id="26" name="Group 25"/>
          <p:cNvGrpSpPr/>
          <p:nvPr/>
        </p:nvGrpSpPr>
        <p:grpSpPr>
          <a:xfrm>
            <a:off x="1752600" y="4114800"/>
            <a:ext cx="2514600" cy="1473228"/>
            <a:chOff x="1219200" y="3208726"/>
            <a:chExt cx="2514600" cy="1473228"/>
          </a:xfrm>
        </p:grpSpPr>
        <p:sp>
          <p:nvSpPr>
            <p:cNvPr id="27" name="TextBox 26"/>
            <p:cNvSpPr txBox="1"/>
            <p:nvPr/>
          </p:nvSpPr>
          <p:spPr>
            <a:xfrm>
              <a:off x="1219200" y="4343400"/>
              <a:ext cx="2514600" cy="338554"/>
            </a:xfrm>
            <a:prstGeom prst="rect">
              <a:avLst/>
            </a:prstGeom>
            <a:noFill/>
          </p:spPr>
          <p:txBody>
            <a:bodyPr wrap="square" rtlCol="0">
              <a:spAutoFit/>
            </a:bodyPr>
            <a:lstStyle/>
            <a:p>
              <a:pPr algn="ctr"/>
              <a:r>
                <a:rPr lang="en-US" sz="800" dirty="0"/>
                <a:t>24 fader strips, 8 analog in/8 analog out, </a:t>
              </a:r>
              <a:br>
                <a:rPr lang="en-US" sz="800" dirty="0"/>
              </a:br>
              <a:r>
                <a:rPr lang="en-US" sz="800" dirty="0"/>
                <a:t>8 AES in/8 AES out</a:t>
              </a:r>
            </a:p>
          </p:txBody>
        </p:sp>
        <p:pic>
          <p:nvPicPr>
            <p:cNvPr id="28" name="Picture 27" descr="S6L_24D_simple.jpg"/>
            <p:cNvPicPr>
              <a:picLocks noChangeAspect="1"/>
            </p:cNvPicPr>
            <p:nvPr/>
          </p:nvPicPr>
          <p:blipFill>
            <a:blip r:embed="rId6" cstate="print"/>
            <a:stretch>
              <a:fillRect/>
            </a:stretch>
          </p:blipFill>
          <p:spPr>
            <a:xfrm>
              <a:off x="1671909" y="3208726"/>
              <a:ext cx="1685382" cy="1097280"/>
            </a:xfrm>
            <a:prstGeom prst="rect">
              <a:avLst/>
            </a:prstGeom>
          </p:spPr>
        </p:pic>
      </p:grpSp>
      <p:sp>
        <p:nvSpPr>
          <p:cNvPr id="21" name="Title 20"/>
          <p:cNvSpPr>
            <a:spLocks noGrp="1"/>
          </p:cNvSpPr>
          <p:nvPr>
            <p:ph type="title"/>
          </p:nvPr>
        </p:nvSpPr>
        <p:spPr>
          <a:xfrm>
            <a:off x="457200" y="457200"/>
            <a:ext cx="7772400" cy="1362075"/>
          </a:xfrm>
        </p:spPr>
        <p:txBody>
          <a:bodyPr>
            <a:normAutofit/>
          </a:bodyPr>
          <a:lstStyle/>
          <a:p>
            <a:r>
              <a:rPr lang="en-US" sz="1200" cap="none" dirty="0"/>
              <a:t>&gt; Single System, Base Configuration: 48 in/8 out</a:t>
            </a:r>
          </a:p>
        </p:txBody>
      </p:sp>
      <p:pic>
        <p:nvPicPr>
          <p:cNvPr id="22" name="Picture 21" descr="E6L_front_outline.png">
            <a:extLst>
              <a:ext uri="{FF2B5EF4-FFF2-40B4-BE49-F238E27FC236}">
                <a16:creationId xmlns:a16="http://schemas.microsoft.com/office/drawing/2014/main" id="{67489DF8-4A83-4B82-B7BA-CA6C917D32FF}"/>
              </a:ext>
            </a:extLst>
          </p:cNvPr>
          <p:cNvPicPr>
            <a:picLocks noChangeAspect="1"/>
          </p:cNvPicPr>
          <p:nvPr/>
        </p:nvPicPr>
        <p:blipFill>
          <a:blip r:embed="rId7" cstate="print"/>
          <a:stretch>
            <a:fillRect/>
          </a:stretch>
        </p:blipFill>
        <p:spPr>
          <a:xfrm>
            <a:off x="5181600" y="4419600"/>
            <a:ext cx="1325880" cy="605992"/>
          </a:xfrm>
          <a:prstGeom prst="rect">
            <a:avLst/>
          </a:prstGeom>
        </p:spPr>
      </p:pic>
      <p:pic>
        <p:nvPicPr>
          <p:cNvPr id="20" name="Picture 19" descr="A picture containing drawing&#10;&#10;Description automatically generated">
            <a:extLst>
              <a:ext uri="{FF2B5EF4-FFF2-40B4-BE49-F238E27FC236}">
                <a16:creationId xmlns:a16="http://schemas.microsoft.com/office/drawing/2014/main" id="{4C30A01D-F21F-4F9C-A587-72ECC02E48A3}"/>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894673" y="5949287"/>
            <a:ext cx="914402" cy="280417"/>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26E38F4-F3B0-41D3-85B0-331D8C999B03}"/>
              </a:ext>
            </a:extLst>
          </p:cNvPr>
          <p:cNvGrpSpPr/>
          <p:nvPr/>
        </p:nvGrpSpPr>
        <p:grpSpPr>
          <a:xfrm>
            <a:off x="1959449" y="1155439"/>
            <a:ext cx="2514600" cy="1406432"/>
            <a:chOff x="3279955" y="1762443"/>
            <a:chExt cx="2514600" cy="1406432"/>
          </a:xfrm>
        </p:grpSpPr>
        <p:sp>
          <p:nvSpPr>
            <p:cNvPr id="34" name="TextBox 33">
              <a:extLst>
                <a:ext uri="{FF2B5EF4-FFF2-40B4-BE49-F238E27FC236}">
                  <a16:creationId xmlns:a16="http://schemas.microsoft.com/office/drawing/2014/main" id="{A93ACB81-5B8A-48F7-8207-A69C5E01F365}"/>
                </a:ext>
              </a:extLst>
            </p:cNvPr>
            <p:cNvSpPr txBox="1"/>
            <p:nvPr/>
          </p:nvSpPr>
          <p:spPr>
            <a:xfrm>
              <a:off x="3279955" y="1762443"/>
              <a:ext cx="2514600" cy="338554"/>
            </a:xfrm>
            <a:prstGeom prst="rect">
              <a:avLst/>
            </a:prstGeom>
            <a:noFill/>
          </p:spPr>
          <p:txBody>
            <a:bodyPr wrap="square" rtlCol="0">
              <a:spAutoFit/>
            </a:bodyPr>
            <a:lstStyle/>
            <a:p>
              <a:pPr algn="ctr"/>
              <a:r>
                <a:rPr lang="en-US" sz="800" i="1" dirty="0"/>
                <a:t>Control Surface back panel Network ports</a:t>
              </a:r>
            </a:p>
            <a:p>
              <a:pPr algn="ctr"/>
              <a:endParaRPr lang="en-US" sz="800" i="1" dirty="0"/>
            </a:p>
          </p:txBody>
        </p:sp>
        <p:pic>
          <p:nvPicPr>
            <p:cNvPr id="20" name="Picture 19">
              <a:extLst>
                <a:ext uri="{FF2B5EF4-FFF2-40B4-BE49-F238E27FC236}">
                  <a16:creationId xmlns:a16="http://schemas.microsoft.com/office/drawing/2014/main" id="{4B228B76-1129-48BB-A224-DF38DCEBF91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35656" y="2041115"/>
              <a:ext cx="1679448" cy="1127760"/>
            </a:xfrm>
            <a:prstGeom prst="rect">
              <a:avLst/>
            </a:prstGeom>
          </p:spPr>
        </p:pic>
        <p:sp>
          <p:nvSpPr>
            <p:cNvPr id="10" name="Speech Bubble: Rectangle 9">
              <a:extLst>
                <a:ext uri="{FF2B5EF4-FFF2-40B4-BE49-F238E27FC236}">
                  <a16:creationId xmlns:a16="http://schemas.microsoft.com/office/drawing/2014/main" id="{C90873C8-4BD6-4A1B-9ADC-BFC07D717D49}"/>
                </a:ext>
              </a:extLst>
            </p:cNvPr>
            <p:cNvSpPr/>
            <p:nvPr/>
          </p:nvSpPr>
          <p:spPr>
            <a:xfrm>
              <a:off x="3649355" y="2017145"/>
              <a:ext cx="1775800" cy="1151730"/>
            </a:xfrm>
            <a:prstGeom prst="wedgeRectCallout">
              <a:avLst>
                <a:gd name="adj1" fmla="val 98485"/>
                <a:gd name="adj2" fmla="val -17231"/>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aphicFrame>
        <p:nvGraphicFramePr>
          <p:cNvPr id="5" name="Table 4"/>
          <p:cNvGraphicFramePr>
            <a:graphicFrameLocks noGrp="1"/>
          </p:cNvGraphicFramePr>
          <p:nvPr>
            <p:extLst>
              <p:ext uri="{D42A27DB-BD31-4B8C-83A1-F6EECF244321}">
                <p14:modId xmlns:p14="http://schemas.microsoft.com/office/powerpoint/2010/main" val="2576219785"/>
              </p:ext>
            </p:extLst>
          </p:nvPr>
        </p:nvGraphicFramePr>
        <p:xfrm>
          <a:off x="228600" y="5867400"/>
          <a:ext cx="8686800" cy="876300"/>
        </p:xfrm>
        <a:graphic>
          <a:graphicData uri="http://schemas.openxmlformats.org/drawingml/2006/table">
            <a:tbl>
              <a:tblPr firstRow="1" bandRow="1">
                <a:tableStyleId>{5940675A-B579-460E-94D1-54222C63F5DA}</a:tableStyleId>
              </a:tblPr>
              <a:tblGrid>
                <a:gridCol w="1676400">
                  <a:extLst>
                    <a:ext uri="{9D8B030D-6E8A-4147-A177-3AD203B41FA5}">
                      <a16:colId xmlns:a16="http://schemas.microsoft.com/office/drawing/2014/main" val="20000"/>
                    </a:ext>
                  </a:extLst>
                </a:gridCol>
                <a:gridCol w="1447800">
                  <a:extLst>
                    <a:ext uri="{9D8B030D-6E8A-4147-A177-3AD203B41FA5}">
                      <a16:colId xmlns:a16="http://schemas.microsoft.com/office/drawing/2014/main" val="20001"/>
                    </a:ext>
                  </a:extLst>
                </a:gridCol>
                <a:gridCol w="1295400">
                  <a:extLst>
                    <a:ext uri="{9D8B030D-6E8A-4147-A177-3AD203B41FA5}">
                      <a16:colId xmlns:a16="http://schemas.microsoft.com/office/drawing/2014/main" val="20002"/>
                    </a:ext>
                  </a:extLst>
                </a:gridCol>
                <a:gridCol w="4267200">
                  <a:extLst>
                    <a:ext uri="{9D8B030D-6E8A-4147-A177-3AD203B41FA5}">
                      <a16:colId xmlns:a16="http://schemas.microsoft.com/office/drawing/2014/main" val="20003"/>
                    </a:ext>
                  </a:extLst>
                </a:gridCol>
              </a:tblGrid>
              <a:tr h="419100">
                <a:tc>
                  <a:txBody>
                    <a:bodyPr/>
                    <a:lstStyle/>
                    <a:p>
                      <a:r>
                        <a:rPr lang="en-US" sz="800" b="1" dirty="0"/>
                        <a:t>Project</a:t>
                      </a:r>
                    </a:p>
                    <a:p>
                      <a:r>
                        <a:rPr lang="en-US" sz="800" b="0" dirty="0"/>
                        <a:t>- Prepared for - </a:t>
                      </a:r>
                    </a:p>
                  </a:txBody>
                  <a:tcPr/>
                </a:tc>
                <a:tc>
                  <a:txBody>
                    <a:bodyPr/>
                    <a:lstStyle/>
                    <a:p>
                      <a:r>
                        <a:rPr lang="en-US" sz="800" b="1" dirty="0"/>
                        <a:t>CREATED BY</a:t>
                      </a:r>
                    </a:p>
                  </a:txBody>
                  <a:tcPr/>
                </a:tc>
                <a:tc>
                  <a:txBody>
                    <a:bodyPr/>
                    <a:lstStyle/>
                    <a:p>
                      <a:r>
                        <a:rPr lang="en-US" sz="800" b="1" dirty="0"/>
                        <a:t>PAGE 1 OF 1</a:t>
                      </a:r>
                    </a:p>
                  </a:txBody>
                  <a:tcPr/>
                </a:tc>
                <a:tc>
                  <a:txBody>
                    <a:bodyPr/>
                    <a:lstStyle/>
                    <a:p>
                      <a:endParaRPr lang="en-US" sz="800" dirty="0"/>
                    </a:p>
                  </a:txBody>
                  <a:tcPr/>
                </a:tc>
                <a:extLst>
                  <a:ext uri="{0D108BD9-81ED-4DB2-BD59-A6C34878D82A}">
                    <a16:rowId xmlns:a16="http://schemas.microsoft.com/office/drawing/2014/main" val="10000"/>
                  </a:ext>
                </a:extLst>
              </a:tr>
              <a:tr h="419100">
                <a:tc>
                  <a:txBody>
                    <a:bodyPr/>
                    <a:lstStyle/>
                    <a:p>
                      <a:r>
                        <a:rPr lang="en-US" sz="800" b="1" dirty="0"/>
                        <a:t>DESCRIPTION</a:t>
                      </a:r>
                    </a:p>
                    <a:p>
                      <a:pPr marL="0" marR="0" indent="0" algn="l" defTabSz="914400" rtl="0" eaLnBrk="1" fontAlgn="auto" latinLnBrk="0" hangingPunct="1">
                        <a:lnSpc>
                          <a:spcPct val="100000"/>
                        </a:lnSpc>
                        <a:spcBef>
                          <a:spcPts val="0"/>
                        </a:spcBef>
                        <a:spcAft>
                          <a:spcPts val="0"/>
                        </a:spcAft>
                        <a:buClrTx/>
                        <a:buSzTx/>
                        <a:buFontTx/>
                        <a:buNone/>
                        <a:tabLst/>
                        <a:defRPr/>
                      </a:pPr>
                      <a:r>
                        <a:rPr lang="en-US" sz="800" b="0" dirty="0"/>
                        <a:t>S6L-24D, E6L-192, 1x Stage 64 </a:t>
                      </a:r>
                    </a:p>
                    <a:p>
                      <a:r>
                        <a:rPr lang="en-US" sz="800" b="0" dirty="0"/>
                        <a:t>Base</a:t>
                      </a:r>
                      <a:r>
                        <a:rPr lang="en-US" sz="800" b="0" baseline="0" dirty="0"/>
                        <a:t> configuration</a:t>
                      </a:r>
                      <a:endParaRPr lang="en-US" sz="800" b="0" dirty="0"/>
                    </a:p>
                  </a:txBody>
                  <a:tcPr/>
                </a:tc>
                <a:tc>
                  <a:txBody>
                    <a:bodyPr/>
                    <a:lstStyle/>
                    <a:p>
                      <a:r>
                        <a:rPr lang="en-US" sz="800" b="1" dirty="0"/>
                        <a:t>DATE</a:t>
                      </a:r>
                    </a:p>
                  </a:txBody>
                  <a:tcPr/>
                </a:tc>
                <a:tc>
                  <a:txBody>
                    <a:bodyPr/>
                    <a:lstStyle/>
                    <a:p>
                      <a:r>
                        <a:rPr lang="en-US" sz="1000" b="1" dirty="0"/>
                        <a:t>NOT TO SCALE</a:t>
                      </a:r>
                    </a:p>
                  </a:txBody>
                  <a:tcPr/>
                </a:tc>
                <a:tc>
                  <a:txBody>
                    <a:bodyPr/>
                    <a:lstStyle/>
                    <a:p>
                      <a:endParaRPr lang="en-US" sz="700" kern="1200" baseline="0" dirty="0">
                        <a:solidFill>
                          <a:schemeClr val="tx1"/>
                        </a:solidFill>
                        <a:latin typeface="+mn-lt"/>
                        <a:ea typeface="+mn-ea"/>
                        <a:cs typeface="+mn-cs"/>
                      </a:endParaRPr>
                    </a:p>
                  </a:txBody>
                  <a:tcPr/>
                </a:tc>
                <a:extLst>
                  <a:ext uri="{0D108BD9-81ED-4DB2-BD59-A6C34878D82A}">
                    <a16:rowId xmlns:a16="http://schemas.microsoft.com/office/drawing/2014/main" val="10001"/>
                  </a:ext>
                </a:extLst>
              </a:tr>
            </a:tbl>
          </a:graphicData>
        </a:graphic>
      </p:graphicFrame>
      <p:sp>
        <p:nvSpPr>
          <p:cNvPr id="14" name="TextBox 13"/>
          <p:cNvSpPr txBox="1"/>
          <p:nvPr/>
        </p:nvSpPr>
        <p:spPr>
          <a:xfrm>
            <a:off x="6526535" y="4614448"/>
            <a:ext cx="1572866" cy="738664"/>
          </a:xfrm>
          <a:prstGeom prst="rect">
            <a:avLst/>
          </a:prstGeom>
          <a:noFill/>
        </p:spPr>
        <p:txBody>
          <a:bodyPr wrap="square" rtlCol="0">
            <a:spAutoFit/>
          </a:bodyPr>
          <a:lstStyle/>
          <a:p>
            <a:r>
              <a:rPr lang="en-US" sz="800" b="1" dirty="0"/>
              <a:t>Stage 64 I/O</a:t>
            </a:r>
          </a:p>
          <a:p>
            <a:r>
              <a:rPr lang="en-US" sz="800" dirty="0"/>
              <a:t>48 in/8 out, @ 96k.</a:t>
            </a:r>
          </a:p>
          <a:p>
            <a:r>
              <a:rPr lang="en-US" sz="800" dirty="0"/>
              <a:t>Plus 48 MADI splits of all 48 inputs @ 96k or 48k.</a:t>
            </a:r>
          </a:p>
          <a:p>
            <a:endParaRPr lang="en-US" sz="1000" dirty="0"/>
          </a:p>
        </p:txBody>
      </p:sp>
      <p:sp>
        <p:nvSpPr>
          <p:cNvPr id="15" name="TextBox 14"/>
          <p:cNvSpPr txBox="1"/>
          <p:nvPr/>
        </p:nvSpPr>
        <p:spPr>
          <a:xfrm>
            <a:off x="457200" y="304800"/>
            <a:ext cx="1307794" cy="276999"/>
          </a:xfrm>
          <a:prstGeom prst="rect">
            <a:avLst/>
          </a:prstGeom>
          <a:noFill/>
        </p:spPr>
        <p:txBody>
          <a:bodyPr wrap="none" rtlCol="0">
            <a:spAutoFit/>
          </a:bodyPr>
          <a:lstStyle/>
          <a:p>
            <a:r>
              <a:rPr lang="en-US" sz="1200" b="1" dirty="0"/>
              <a:t>Avid VENUE | S6L</a:t>
            </a:r>
          </a:p>
        </p:txBody>
      </p:sp>
      <p:pic>
        <p:nvPicPr>
          <p:cNvPr id="23" name="Picture 22" descr="Stage 64_outlines_48x8.png"/>
          <p:cNvPicPr>
            <a:picLocks noChangeAspect="1"/>
          </p:cNvPicPr>
          <p:nvPr/>
        </p:nvPicPr>
        <p:blipFill>
          <a:blip r:embed="rId3" cstate="print"/>
          <a:stretch>
            <a:fillRect/>
          </a:stretch>
        </p:blipFill>
        <p:spPr>
          <a:xfrm>
            <a:off x="5184031" y="4527694"/>
            <a:ext cx="1325880" cy="1222899"/>
          </a:xfrm>
          <a:prstGeom prst="rect">
            <a:avLst/>
          </a:prstGeom>
        </p:spPr>
      </p:pic>
      <p:sp>
        <p:nvSpPr>
          <p:cNvPr id="21" name="Title 20"/>
          <p:cNvSpPr>
            <a:spLocks noGrp="1"/>
          </p:cNvSpPr>
          <p:nvPr>
            <p:ph type="title"/>
          </p:nvPr>
        </p:nvSpPr>
        <p:spPr>
          <a:xfrm>
            <a:off x="457200" y="457200"/>
            <a:ext cx="8382000" cy="1362075"/>
          </a:xfrm>
        </p:spPr>
        <p:txBody>
          <a:bodyPr>
            <a:normAutofit/>
          </a:bodyPr>
          <a:lstStyle/>
          <a:p>
            <a:r>
              <a:rPr lang="en-US" sz="1200" cap="none" dirty="0"/>
              <a:t>&gt; Single System, Base Configuration: 48 in/8 out</a:t>
            </a:r>
          </a:p>
        </p:txBody>
      </p:sp>
      <p:pic>
        <p:nvPicPr>
          <p:cNvPr id="24" name="Picture 23">
            <a:extLst>
              <a:ext uri="{FF2B5EF4-FFF2-40B4-BE49-F238E27FC236}">
                <a16:creationId xmlns:a16="http://schemas.microsoft.com/office/drawing/2014/main" id="{6B300269-1E5B-4F35-9C35-1A9DE2B364D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26350" y="3804986"/>
            <a:ext cx="1156597" cy="1828800"/>
          </a:xfrm>
          <a:prstGeom prst="rect">
            <a:avLst/>
          </a:prstGeom>
        </p:spPr>
      </p:pic>
      <p:sp>
        <p:nvSpPr>
          <p:cNvPr id="37" name="TextBox 36"/>
          <p:cNvSpPr txBox="1"/>
          <p:nvPr/>
        </p:nvSpPr>
        <p:spPr>
          <a:xfrm>
            <a:off x="762000" y="1938074"/>
            <a:ext cx="1447800" cy="615553"/>
          </a:xfrm>
          <a:prstGeom prst="rect">
            <a:avLst/>
          </a:prstGeom>
          <a:noFill/>
        </p:spPr>
        <p:txBody>
          <a:bodyPr wrap="square" rtlCol="0">
            <a:spAutoFit/>
          </a:bodyPr>
          <a:lstStyle/>
          <a:p>
            <a:r>
              <a:rPr lang="en-US" sz="800" dirty="0"/>
              <a:t>Up to 128-channel record/playback via a single AVB Ethernet connection. </a:t>
            </a:r>
          </a:p>
          <a:p>
            <a:endParaRPr lang="en-US" sz="1000" dirty="0"/>
          </a:p>
        </p:txBody>
      </p:sp>
      <p:pic>
        <p:nvPicPr>
          <p:cNvPr id="16" name="Picture 15" descr="Mac_Pro_trashcan.png">
            <a:hlinkClick r:id="rId5"/>
          </p:cNvPr>
          <p:cNvPicPr>
            <a:picLocks noChangeAspect="1"/>
          </p:cNvPicPr>
          <p:nvPr/>
        </p:nvPicPr>
        <p:blipFill>
          <a:blip r:embed="rId6" cstate="print"/>
          <a:stretch>
            <a:fillRect/>
          </a:stretch>
        </p:blipFill>
        <p:spPr>
          <a:xfrm>
            <a:off x="1358920" y="1291824"/>
            <a:ext cx="365760" cy="634702"/>
          </a:xfrm>
          <a:prstGeom prst="rect">
            <a:avLst/>
          </a:prstGeom>
        </p:spPr>
      </p:pic>
      <p:grpSp>
        <p:nvGrpSpPr>
          <p:cNvPr id="12" name="Group 11">
            <a:extLst>
              <a:ext uri="{FF2B5EF4-FFF2-40B4-BE49-F238E27FC236}">
                <a16:creationId xmlns:a16="http://schemas.microsoft.com/office/drawing/2014/main" id="{0FEBE43B-259D-4191-BD1E-B72E9E4B395C}"/>
              </a:ext>
            </a:extLst>
          </p:cNvPr>
          <p:cNvGrpSpPr/>
          <p:nvPr/>
        </p:nvGrpSpPr>
        <p:grpSpPr>
          <a:xfrm>
            <a:off x="4510555" y="1143000"/>
            <a:ext cx="2514600" cy="1410627"/>
            <a:chOff x="372952" y="2228625"/>
            <a:chExt cx="2514600" cy="1410627"/>
          </a:xfrm>
        </p:grpSpPr>
        <p:sp>
          <p:nvSpPr>
            <p:cNvPr id="27" name="TextBox 26"/>
            <p:cNvSpPr txBox="1"/>
            <p:nvPr/>
          </p:nvSpPr>
          <p:spPr>
            <a:xfrm>
              <a:off x="372952" y="3300698"/>
              <a:ext cx="2514600" cy="338554"/>
            </a:xfrm>
            <a:prstGeom prst="rect">
              <a:avLst/>
            </a:prstGeom>
            <a:noFill/>
          </p:spPr>
          <p:txBody>
            <a:bodyPr wrap="square" rtlCol="0">
              <a:spAutoFit/>
            </a:bodyPr>
            <a:lstStyle/>
            <a:p>
              <a:pPr algn="ctr"/>
              <a:r>
                <a:rPr lang="en-US" sz="800" dirty="0"/>
                <a:t>24 fader strips, 8 analog in/8 analog out, </a:t>
              </a:r>
              <a:br>
                <a:rPr lang="en-US" sz="800" dirty="0"/>
              </a:br>
              <a:r>
                <a:rPr lang="en-US" sz="800" dirty="0"/>
                <a:t>8 AES in/8 AES out</a:t>
              </a:r>
            </a:p>
          </p:txBody>
        </p:sp>
        <p:pic>
          <p:nvPicPr>
            <p:cNvPr id="28" name="Picture 27" descr="S6L_24D_simple.jpg"/>
            <p:cNvPicPr>
              <a:picLocks noChangeAspect="1"/>
            </p:cNvPicPr>
            <p:nvPr/>
          </p:nvPicPr>
          <p:blipFill>
            <a:blip r:embed="rId7" cstate="print"/>
            <a:stretch>
              <a:fillRect/>
            </a:stretch>
          </p:blipFill>
          <p:spPr>
            <a:xfrm>
              <a:off x="787561" y="2228625"/>
              <a:ext cx="1685382" cy="1097280"/>
            </a:xfrm>
            <a:prstGeom prst="rect">
              <a:avLst/>
            </a:prstGeom>
          </p:spPr>
        </p:pic>
      </p:grpSp>
      <p:grpSp>
        <p:nvGrpSpPr>
          <p:cNvPr id="43" name="Group 42">
            <a:extLst>
              <a:ext uri="{FF2B5EF4-FFF2-40B4-BE49-F238E27FC236}">
                <a16:creationId xmlns:a16="http://schemas.microsoft.com/office/drawing/2014/main" id="{6F3D51A3-74B7-4316-B602-59F499003F1C}"/>
              </a:ext>
            </a:extLst>
          </p:cNvPr>
          <p:cNvGrpSpPr/>
          <p:nvPr/>
        </p:nvGrpSpPr>
        <p:grpSpPr>
          <a:xfrm>
            <a:off x="152400" y="4093895"/>
            <a:ext cx="2133600" cy="1037899"/>
            <a:chOff x="1219200" y="4677101"/>
            <a:chExt cx="2133600" cy="1037899"/>
          </a:xfrm>
        </p:grpSpPr>
        <p:sp>
          <p:nvSpPr>
            <p:cNvPr id="17" name="TextBox 16"/>
            <p:cNvSpPr txBox="1"/>
            <p:nvPr/>
          </p:nvSpPr>
          <p:spPr>
            <a:xfrm>
              <a:off x="1219200" y="5253335"/>
              <a:ext cx="2133600" cy="461665"/>
            </a:xfrm>
            <a:prstGeom prst="rect">
              <a:avLst/>
            </a:prstGeom>
            <a:noFill/>
          </p:spPr>
          <p:txBody>
            <a:bodyPr wrap="square" rtlCol="0">
              <a:spAutoFit/>
            </a:bodyPr>
            <a:lstStyle/>
            <a:p>
              <a:r>
                <a:rPr lang="en-US" sz="800" b="1" dirty="0"/>
                <a:t>E6L-192 Engine</a:t>
              </a:r>
            </a:p>
            <a:p>
              <a:r>
                <a:rPr lang="en-US" sz="800" dirty="0"/>
                <a:t>192 Input Processing channels @ 96k.</a:t>
              </a:r>
            </a:p>
            <a:p>
              <a:r>
                <a:rPr lang="en-US" sz="1200" baseline="30000" dirty="0"/>
                <a:t>_</a:t>
              </a:r>
              <a:r>
                <a:rPr lang="en-US" sz="800" dirty="0"/>
                <a:t> 1x AVB-192 Network Card</a:t>
              </a:r>
            </a:p>
          </p:txBody>
        </p:sp>
        <p:pic>
          <p:nvPicPr>
            <p:cNvPr id="36" name="Picture 35" descr="E6L_front_outline.png">
              <a:extLst>
                <a:ext uri="{FF2B5EF4-FFF2-40B4-BE49-F238E27FC236}">
                  <a16:creationId xmlns:a16="http://schemas.microsoft.com/office/drawing/2014/main" id="{A1FA90A9-1F5A-4AD7-9B3E-4D991E104DF0}"/>
                </a:ext>
              </a:extLst>
            </p:cNvPr>
            <p:cNvPicPr>
              <a:picLocks noChangeAspect="1"/>
            </p:cNvPicPr>
            <p:nvPr/>
          </p:nvPicPr>
          <p:blipFill>
            <a:blip r:embed="rId8" cstate="print"/>
            <a:stretch>
              <a:fillRect/>
            </a:stretch>
          </p:blipFill>
          <p:spPr>
            <a:xfrm>
              <a:off x="1303467" y="4677101"/>
              <a:ext cx="1325880" cy="605992"/>
            </a:xfrm>
            <a:prstGeom prst="rect">
              <a:avLst/>
            </a:prstGeom>
          </p:spPr>
        </p:pic>
      </p:grpSp>
      <p:grpSp>
        <p:nvGrpSpPr>
          <p:cNvPr id="44" name="Group 43">
            <a:extLst>
              <a:ext uri="{FF2B5EF4-FFF2-40B4-BE49-F238E27FC236}">
                <a16:creationId xmlns:a16="http://schemas.microsoft.com/office/drawing/2014/main" id="{5FACBBA6-C786-4E08-AA2C-E6B1FC96D468}"/>
              </a:ext>
            </a:extLst>
          </p:cNvPr>
          <p:cNvGrpSpPr/>
          <p:nvPr/>
        </p:nvGrpSpPr>
        <p:grpSpPr>
          <a:xfrm>
            <a:off x="642417" y="2282268"/>
            <a:ext cx="2642270" cy="1709155"/>
            <a:chOff x="1977722" y="2920736"/>
            <a:chExt cx="2642270" cy="1709155"/>
          </a:xfrm>
        </p:grpSpPr>
        <p:pic>
          <p:nvPicPr>
            <p:cNvPr id="29" name="Picture 28" descr="AVB-192_outline.jpg">
              <a:extLst>
                <a:ext uri="{FF2B5EF4-FFF2-40B4-BE49-F238E27FC236}">
                  <a16:creationId xmlns:a16="http://schemas.microsoft.com/office/drawing/2014/main" id="{99E468AB-EC64-4996-9E0C-0EE7B7C831BF}"/>
                </a:ext>
              </a:extLst>
            </p:cNvPr>
            <p:cNvPicPr>
              <a:picLocks noChangeAspect="1"/>
            </p:cNvPicPr>
            <p:nvPr/>
          </p:nvPicPr>
          <p:blipFill>
            <a:blip r:embed="rId9" cstate="print"/>
            <a:stretch>
              <a:fillRect/>
            </a:stretch>
          </p:blipFill>
          <p:spPr>
            <a:xfrm>
              <a:off x="2775963" y="3965996"/>
              <a:ext cx="1796796" cy="548640"/>
            </a:xfrm>
            <a:prstGeom prst="rect">
              <a:avLst/>
            </a:prstGeom>
          </p:spPr>
        </p:pic>
        <p:sp>
          <p:nvSpPr>
            <p:cNvPr id="35" name="Speech Bubble: Rectangle 34">
              <a:extLst>
                <a:ext uri="{FF2B5EF4-FFF2-40B4-BE49-F238E27FC236}">
                  <a16:creationId xmlns:a16="http://schemas.microsoft.com/office/drawing/2014/main" id="{FD8D0B8F-2CAB-4D64-898C-B0EABC15E357}"/>
                </a:ext>
              </a:extLst>
            </p:cNvPr>
            <p:cNvSpPr/>
            <p:nvPr/>
          </p:nvSpPr>
          <p:spPr>
            <a:xfrm>
              <a:off x="2720481" y="3965996"/>
              <a:ext cx="1899511" cy="663895"/>
            </a:xfrm>
            <a:prstGeom prst="wedgeRectCallout">
              <a:avLst>
                <a:gd name="adj1" fmla="val -70309"/>
                <a:gd name="adj2" fmla="val 61336"/>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B2438715-5B5E-4549-932A-C9CFC2446D7A}"/>
                </a:ext>
              </a:extLst>
            </p:cNvPr>
            <p:cNvSpPr txBox="1"/>
            <p:nvPr/>
          </p:nvSpPr>
          <p:spPr>
            <a:xfrm>
              <a:off x="1977722" y="3722195"/>
              <a:ext cx="2514600" cy="215444"/>
            </a:xfrm>
            <a:prstGeom prst="rect">
              <a:avLst/>
            </a:prstGeom>
            <a:noFill/>
          </p:spPr>
          <p:txBody>
            <a:bodyPr wrap="square" rtlCol="0">
              <a:spAutoFit/>
            </a:bodyPr>
            <a:lstStyle/>
            <a:p>
              <a:pPr algn="ctr"/>
              <a:r>
                <a:rPr lang="en-US" sz="800" i="1" dirty="0"/>
                <a:t>E6L Engine back panel Network ports</a:t>
              </a:r>
            </a:p>
          </p:txBody>
        </p:sp>
        <p:cxnSp>
          <p:nvCxnSpPr>
            <p:cNvPr id="30" name="Straight Connector 29">
              <a:extLst>
                <a:ext uri="{FF2B5EF4-FFF2-40B4-BE49-F238E27FC236}">
                  <a16:creationId xmlns:a16="http://schemas.microsoft.com/office/drawing/2014/main" id="{1BC95728-7B4A-4B18-AE5C-6165697C51B3}"/>
                </a:ext>
              </a:extLst>
            </p:cNvPr>
            <p:cNvCxnSpPr/>
            <p:nvPr/>
          </p:nvCxnSpPr>
          <p:spPr>
            <a:xfrm rot="5400000">
              <a:off x="3432180" y="3606536"/>
              <a:ext cx="13716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42" name="Straight Connector 41">
            <a:extLst>
              <a:ext uri="{FF2B5EF4-FFF2-40B4-BE49-F238E27FC236}">
                <a16:creationId xmlns:a16="http://schemas.microsoft.com/office/drawing/2014/main" id="{741119B5-346B-4771-A3A9-9D2C148AC7F9}"/>
              </a:ext>
            </a:extLst>
          </p:cNvPr>
          <p:cNvCxnSpPr>
            <a:cxnSpLocks/>
          </p:cNvCxnSpPr>
          <p:nvPr/>
        </p:nvCxnSpPr>
        <p:spPr>
          <a:xfrm>
            <a:off x="1678683" y="1770052"/>
            <a:ext cx="109728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1" name="Group 30">
            <a:extLst>
              <a:ext uri="{FF2B5EF4-FFF2-40B4-BE49-F238E27FC236}">
                <a16:creationId xmlns:a16="http://schemas.microsoft.com/office/drawing/2014/main" id="{64D14EEE-DDC0-4FD5-AF11-4D5710A18126}"/>
              </a:ext>
            </a:extLst>
          </p:cNvPr>
          <p:cNvGrpSpPr/>
          <p:nvPr/>
        </p:nvGrpSpPr>
        <p:grpSpPr>
          <a:xfrm rot="5400000">
            <a:off x="2556461" y="2864937"/>
            <a:ext cx="615169" cy="2194560"/>
            <a:chOff x="8335505" y="1221851"/>
            <a:chExt cx="284371" cy="2194560"/>
          </a:xfrm>
        </p:grpSpPr>
        <p:cxnSp>
          <p:nvCxnSpPr>
            <p:cNvPr id="32" name="Straight Connector 31">
              <a:extLst>
                <a:ext uri="{FF2B5EF4-FFF2-40B4-BE49-F238E27FC236}">
                  <a16:creationId xmlns:a16="http://schemas.microsoft.com/office/drawing/2014/main" id="{43BF7765-20D9-49F9-8621-F9A10B66F3AE}"/>
                </a:ext>
              </a:extLst>
            </p:cNvPr>
            <p:cNvCxnSpPr/>
            <p:nvPr/>
          </p:nvCxnSpPr>
          <p:spPr>
            <a:xfrm>
              <a:off x="8335505" y="3407832"/>
              <a:ext cx="27432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B283C152-80DB-41CA-849B-BC32BD908252}"/>
                </a:ext>
              </a:extLst>
            </p:cNvPr>
            <p:cNvCxnSpPr/>
            <p:nvPr/>
          </p:nvCxnSpPr>
          <p:spPr>
            <a:xfrm rot="16200000">
              <a:off x="7522596" y="2319131"/>
              <a:ext cx="219456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5" name="Speech Bubble: Rectangle 44">
            <a:extLst>
              <a:ext uri="{FF2B5EF4-FFF2-40B4-BE49-F238E27FC236}">
                <a16:creationId xmlns:a16="http://schemas.microsoft.com/office/drawing/2014/main" id="{8D068109-3BB1-45B3-A4D5-9F08BB828856}"/>
              </a:ext>
            </a:extLst>
          </p:cNvPr>
          <p:cNvSpPr/>
          <p:nvPr/>
        </p:nvSpPr>
        <p:spPr>
          <a:xfrm>
            <a:off x="5172783" y="4520340"/>
            <a:ext cx="1331261" cy="1222908"/>
          </a:xfrm>
          <a:prstGeom prst="wedgeRectCallout">
            <a:avLst>
              <a:gd name="adj1" fmla="val -102652"/>
              <a:gd name="adj2" fmla="val 16022"/>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5" name="Group 54">
            <a:extLst>
              <a:ext uri="{FF2B5EF4-FFF2-40B4-BE49-F238E27FC236}">
                <a16:creationId xmlns:a16="http://schemas.microsoft.com/office/drawing/2014/main" id="{41D6143F-5A0C-433F-9DAD-F379053FFC38}"/>
              </a:ext>
            </a:extLst>
          </p:cNvPr>
          <p:cNvGrpSpPr/>
          <p:nvPr/>
        </p:nvGrpSpPr>
        <p:grpSpPr>
          <a:xfrm>
            <a:off x="3657603" y="2282269"/>
            <a:ext cx="1035832" cy="2899331"/>
            <a:chOff x="3657603" y="2282269"/>
            <a:chExt cx="1035832" cy="2899331"/>
          </a:xfrm>
        </p:grpSpPr>
        <p:cxnSp>
          <p:nvCxnSpPr>
            <p:cNvPr id="47" name="Connector: Elbow 46">
              <a:extLst>
                <a:ext uri="{FF2B5EF4-FFF2-40B4-BE49-F238E27FC236}">
                  <a16:creationId xmlns:a16="http://schemas.microsoft.com/office/drawing/2014/main" id="{8E50D2D1-FDAE-45E8-A89F-D305887708EA}"/>
                </a:ext>
              </a:extLst>
            </p:cNvPr>
            <p:cNvCxnSpPr>
              <a:cxnSpLocks/>
            </p:cNvCxnSpPr>
            <p:nvPr/>
          </p:nvCxnSpPr>
          <p:spPr>
            <a:xfrm rot="16200000" flipV="1">
              <a:off x="2720229" y="3219643"/>
              <a:ext cx="2899331" cy="1024584"/>
            </a:xfrm>
            <a:prstGeom prst="bentConnector3">
              <a:avLst>
                <a:gd name="adj1" fmla="val 60920"/>
              </a:avLst>
            </a:prstGeom>
            <a:ln w="19050"/>
          </p:spPr>
          <p:style>
            <a:lnRef idx="1">
              <a:schemeClr val="dk1"/>
            </a:lnRef>
            <a:fillRef idx="0">
              <a:schemeClr val="dk1"/>
            </a:fillRef>
            <a:effectRef idx="0">
              <a:schemeClr val="dk1"/>
            </a:effectRef>
            <a:fontRef idx="minor">
              <a:schemeClr val="tx1"/>
            </a:fontRef>
          </p:style>
        </p:cxnSp>
        <p:cxnSp>
          <p:nvCxnSpPr>
            <p:cNvPr id="52" name="Straight Connector 51">
              <a:extLst>
                <a:ext uri="{FF2B5EF4-FFF2-40B4-BE49-F238E27FC236}">
                  <a16:creationId xmlns:a16="http://schemas.microsoft.com/office/drawing/2014/main" id="{82A26835-2060-4527-ABBB-CAEE544F7335}"/>
                </a:ext>
              </a:extLst>
            </p:cNvPr>
            <p:cNvCxnSpPr>
              <a:cxnSpLocks/>
            </p:cNvCxnSpPr>
            <p:nvPr/>
          </p:nvCxnSpPr>
          <p:spPr>
            <a:xfrm>
              <a:off x="3961915" y="5181600"/>
              <a:ext cx="73152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6" name="TextBox 55">
            <a:extLst>
              <a:ext uri="{FF2B5EF4-FFF2-40B4-BE49-F238E27FC236}">
                <a16:creationId xmlns:a16="http://schemas.microsoft.com/office/drawing/2014/main" id="{56BEF121-B84C-428B-9464-3BC6BCD900EC}"/>
              </a:ext>
            </a:extLst>
          </p:cNvPr>
          <p:cNvSpPr txBox="1"/>
          <p:nvPr/>
        </p:nvSpPr>
        <p:spPr>
          <a:xfrm>
            <a:off x="3332676" y="5556467"/>
            <a:ext cx="1257300" cy="215444"/>
          </a:xfrm>
          <a:prstGeom prst="rect">
            <a:avLst/>
          </a:prstGeom>
          <a:noFill/>
        </p:spPr>
        <p:txBody>
          <a:bodyPr wrap="square" rtlCol="0">
            <a:spAutoFit/>
          </a:bodyPr>
          <a:lstStyle/>
          <a:p>
            <a:pPr algn="ctr"/>
            <a:r>
              <a:rPr lang="en-US" sz="800" i="1" dirty="0"/>
              <a:t>Stage 64 Network ports</a:t>
            </a:r>
          </a:p>
        </p:txBody>
      </p:sp>
    </p:spTree>
    <p:extLst>
      <p:ext uri="{BB962C8B-B14F-4D97-AF65-F5344CB8AC3E}">
        <p14:creationId xmlns:p14="http://schemas.microsoft.com/office/powerpoint/2010/main" val="6973598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ctangle 54"/>
          <p:cNvSpPr/>
          <p:nvPr/>
        </p:nvSpPr>
        <p:spPr>
          <a:xfrm>
            <a:off x="3429000" y="3810000"/>
            <a:ext cx="2895600" cy="83820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1219200" y="1752600"/>
            <a:ext cx="6858000" cy="182880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Table 4"/>
          <p:cNvGraphicFramePr>
            <a:graphicFrameLocks noGrp="1"/>
          </p:cNvGraphicFramePr>
          <p:nvPr>
            <p:extLst>
              <p:ext uri="{D42A27DB-BD31-4B8C-83A1-F6EECF244321}">
                <p14:modId xmlns:p14="http://schemas.microsoft.com/office/powerpoint/2010/main" val="917688002"/>
              </p:ext>
            </p:extLst>
          </p:nvPr>
        </p:nvGraphicFramePr>
        <p:xfrm>
          <a:off x="228600" y="5867400"/>
          <a:ext cx="8686800" cy="937260"/>
        </p:xfrm>
        <a:graphic>
          <a:graphicData uri="http://schemas.openxmlformats.org/drawingml/2006/table">
            <a:tbl>
              <a:tblPr firstRow="1" bandRow="1">
                <a:tableStyleId>{5940675A-B579-460E-94D1-54222C63F5DA}</a:tableStyleId>
              </a:tblPr>
              <a:tblGrid>
                <a:gridCol w="1676400">
                  <a:extLst>
                    <a:ext uri="{9D8B030D-6E8A-4147-A177-3AD203B41FA5}">
                      <a16:colId xmlns:a16="http://schemas.microsoft.com/office/drawing/2014/main" val="20000"/>
                    </a:ext>
                  </a:extLst>
                </a:gridCol>
                <a:gridCol w="1447800">
                  <a:extLst>
                    <a:ext uri="{9D8B030D-6E8A-4147-A177-3AD203B41FA5}">
                      <a16:colId xmlns:a16="http://schemas.microsoft.com/office/drawing/2014/main" val="20001"/>
                    </a:ext>
                  </a:extLst>
                </a:gridCol>
                <a:gridCol w="1295400">
                  <a:extLst>
                    <a:ext uri="{9D8B030D-6E8A-4147-A177-3AD203B41FA5}">
                      <a16:colId xmlns:a16="http://schemas.microsoft.com/office/drawing/2014/main" val="20002"/>
                    </a:ext>
                  </a:extLst>
                </a:gridCol>
                <a:gridCol w="4267200">
                  <a:extLst>
                    <a:ext uri="{9D8B030D-6E8A-4147-A177-3AD203B41FA5}">
                      <a16:colId xmlns:a16="http://schemas.microsoft.com/office/drawing/2014/main" val="20003"/>
                    </a:ext>
                  </a:extLst>
                </a:gridCol>
              </a:tblGrid>
              <a:tr h="419100">
                <a:tc>
                  <a:txBody>
                    <a:bodyPr/>
                    <a:lstStyle/>
                    <a:p>
                      <a:r>
                        <a:rPr lang="en-US" sz="800" b="1" dirty="0"/>
                        <a:t>Project</a:t>
                      </a:r>
                    </a:p>
                    <a:p>
                      <a:r>
                        <a:rPr lang="en-US" sz="800" b="0" dirty="0"/>
                        <a:t>- Prepared for - </a:t>
                      </a:r>
                    </a:p>
                  </a:txBody>
                  <a:tcPr/>
                </a:tc>
                <a:tc>
                  <a:txBody>
                    <a:bodyPr/>
                    <a:lstStyle/>
                    <a:p>
                      <a:r>
                        <a:rPr lang="en-US" sz="800" b="1" dirty="0"/>
                        <a:t>CREATED BY</a:t>
                      </a:r>
                    </a:p>
                  </a:txBody>
                  <a:tcPr/>
                </a:tc>
                <a:tc>
                  <a:txBody>
                    <a:bodyPr/>
                    <a:lstStyle/>
                    <a:p>
                      <a:r>
                        <a:rPr lang="en-US" sz="800" b="1" dirty="0"/>
                        <a:t>PAGE 1 OF 1</a:t>
                      </a:r>
                    </a:p>
                  </a:txBody>
                  <a:tcPr/>
                </a:tc>
                <a:tc>
                  <a:txBody>
                    <a:bodyPr/>
                    <a:lstStyle/>
                    <a:p>
                      <a:endParaRPr lang="en-US" sz="800" dirty="0"/>
                    </a:p>
                  </a:txBody>
                  <a:tcPr/>
                </a:tc>
                <a:extLst>
                  <a:ext uri="{0D108BD9-81ED-4DB2-BD59-A6C34878D82A}">
                    <a16:rowId xmlns:a16="http://schemas.microsoft.com/office/drawing/2014/main" val="10000"/>
                  </a:ext>
                </a:extLst>
              </a:tr>
              <a:tr h="419100">
                <a:tc>
                  <a:txBody>
                    <a:bodyPr/>
                    <a:lstStyle/>
                    <a:p>
                      <a:r>
                        <a:rPr lang="en-US" sz="800" b="1" dirty="0"/>
                        <a:t>DESCRIPTION</a:t>
                      </a:r>
                    </a:p>
                    <a:p>
                      <a:pPr marL="0" marR="0" indent="0" algn="l" defTabSz="914400" rtl="0" eaLnBrk="1" fontAlgn="auto" latinLnBrk="0" hangingPunct="1">
                        <a:lnSpc>
                          <a:spcPct val="100000"/>
                        </a:lnSpc>
                        <a:spcBef>
                          <a:spcPts val="0"/>
                        </a:spcBef>
                        <a:spcAft>
                          <a:spcPts val="0"/>
                        </a:spcAft>
                        <a:buClrTx/>
                        <a:buSzTx/>
                        <a:buFontTx/>
                        <a:buNone/>
                        <a:tabLst/>
                        <a:defRPr/>
                      </a:pPr>
                      <a:r>
                        <a:rPr lang="en-US" sz="800" b="0" dirty="0"/>
                        <a:t>S6L-24D, E6L-192, 1x Stage 64 </a:t>
                      </a:r>
                    </a:p>
                    <a:p>
                      <a:r>
                        <a:rPr lang="en-US" sz="800" b="0" dirty="0"/>
                        <a:t>Base</a:t>
                      </a:r>
                      <a:r>
                        <a:rPr lang="en-US" sz="800" b="0" baseline="0" dirty="0"/>
                        <a:t> configuration</a:t>
                      </a:r>
                      <a:endParaRPr lang="en-US" sz="800" b="0" dirty="0"/>
                    </a:p>
                  </a:txBody>
                  <a:tcPr/>
                </a:tc>
                <a:tc>
                  <a:txBody>
                    <a:bodyPr/>
                    <a:lstStyle/>
                    <a:p>
                      <a:r>
                        <a:rPr lang="en-US" sz="800" b="1" dirty="0"/>
                        <a:t>DATE</a:t>
                      </a:r>
                    </a:p>
                  </a:txBody>
                  <a:tcPr/>
                </a:tc>
                <a:tc>
                  <a:txBody>
                    <a:bodyPr/>
                    <a:lstStyle/>
                    <a:p>
                      <a:r>
                        <a:rPr lang="en-US" sz="1000" b="1" dirty="0"/>
                        <a:t>NOT TO SCALE</a:t>
                      </a:r>
                    </a:p>
                  </a:txBody>
                  <a:tcPr/>
                </a:tc>
                <a:tc>
                  <a:txBody>
                    <a:bodyPr/>
                    <a:lstStyle/>
                    <a:p>
                      <a:r>
                        <a:rPr lang="en-US" sz="700" kern="1200" baseline="0" dirty="0">
                          <a:solidFill>
                            <a:schemeClr val="tx1"/>
                          </a:solidFill>
                          <a:latin typeface="+mn-lt"/>
                          <a:ea typeface="+mn-ea"/>
                          <a:cs typeface="+mn-cs"/>
                        </a:rPr>
                        <a:t>© 2020 Avid Technology, Inc., (“Avid”), all rights reserved. </a:t>
                      </a:r>
                      <a:r>
                        <a:rPr lang="en-US" sz="700" kern="1200" dirty="0">
                          <a:solidFill>
                            <a:schemeClr val="tx1"/>
                          </a:solidFill>
                          <a:latin typeface="+mn-lt"/>
                          <a:ea typeface="+mn-ea"/>
                          <a:cs typeface="+mn-cs"/>
                        </a:rPr>
                        <a:t>Avid, the Avid logo, and Avid VENUE are trademarks or registered trademarks of Avid Technology, Inc. or its subsidiaries in the United States and/or other countries. </a:t>
                      </a:r>
                      <a:r>
                        <a:rPr lang="en-US" sz="700" kern="1200" baseline="0" dirty="0">
                          <a:solidFill>
                            <a:schemeClr val="tx1"/>
                          </a:solidFill>
                          <a:latin typeface="+mn-lt"/>
                          <a:ea typeface="+mn-ea"/>
                          <a:cs typeface="+mn-cs"/>
                        </a:rPr>
                        <a:t>This guide may not be duplicated in whole or in part without the written consent of Avid. Product features, specifications, system requirements, and availability are subject to change without notice.</a:t>
                      </a:r>
                    </a:p>
                  </a:txBody>
                  <a:tcPr/>
                </a:tc>
                <a:extLst>
                  <a:ext uri="{0D108BD9-81ED-4DB2-BD59-A6C34878D82A}">
                    <a16:rowId xmlns:a16="http://schemas.microsoft.com/office/drawing/2014/main" val="10001"/>
                  </a:ext>
                </a:extLst>
              </a:tr>
            </a:tbl>
          </a:graphicData>
        </a:graphic>
      </p:graphicFrame>
      <p:sp>
        <p:nvSpPr>
          <p:cNvPr id="14" name="TextBox 13"/>
          <p:cNvSpPr txBox="1"/>
          <p:nvPr/>
        </p:nvSpPr>
        <p:spPr>
          <a:xfrm>
            <a:off x="3247634" y="2133600"/>
            <a:ext cx="1572866" cy="738664"/>
          </a:xfrm>
          <a:prstGeom prst="rect">
            <a:avLst/>
          </a:prstGeom>
          <a:noFill/>
        </p:spPr>
        <p:txBody>
          <a:bodyPr wrap="square" rtlCol="0">
            <a:spAutoFit/>
          </a:bodyPr>
          <a:lstStyle/>
          <a:p>
            <a:r>
              <a:rPr lang="en-US" sz="800" b="1" dirty="0"/>
              <a:t>Stage 64 I/O</a:t>
            </a:r>
          </a:p>
          <a:p>
            <a:r>
              <a:rPr lang="en-US" sz="800" dirty="0"/>
              <a:t>48 in/8 out, @ 96k.</a:t>
            </a:r>
          </a:p>
          <a:p>
            <a:r>
              <a:rPr lang="en-US" sz="800" dirty="0"/>
              <a:t>Plus 48 MADI splits of all 48 inputs @ 96k or 48k.</a:t>
            </a:r>
          </a:p>
          <a:p>
            <a:endParaRPr lang="en-US" sz="1000" dirty="0"/>
          </a:p>
        </p:txBody>
      </p:sp>
      <p:sp>
        <p:nvSpPr>
          <p:cNvPr id="15" name="TextBox 14"/>
          <p:cNvSpPr txBox="1"/>
          <p:nvPr/>
        </p:nvSpPr>
        <p:spPr>
          <a:xfrm>
            <a:off x="457200" y="304800"/>
            <a:ext cx="1307794" cy="276999"/>
          </a:xfrm>
          <a:prstGeom prst="rect">
            <a:avLst/>
          </a:prstGeom>
          <a:noFill/>
        </p:spPr>
        <p:txBody>
          <a:bodyPr wrap="none" rtlCol="0">
            <a:spAutoFit/>
          </a:bodyPr>
          <a:lstStyle/>
          <a:p>
            <a:r>
              <a:rPr lang="en-US" sz="1200" b="1" dirty="0"/>
              <a:t>Avid VENUE | S6L</a:t>
            </a:r>
          </a:p>
        </p:txBody>
      </p:sp>
      <p:pic>
        <p:nvPicPr>
          <p:cNvPr id="23" name="Picture 22" descr="Stage 64_outlines_48x8.png"/>
          <p:cNvPicPr>
            <a:picLocks noChangeAspect="1"/>
          </p:cNvPicPr>
          <p:nvPr/>
        </p:nvPicPr>
        <p:blipFill>
          <a:blip r:embed="rId2" cstate="print"/>
          <a:stretch>
            <a:fillRect/>
          </a:stretch>
        </p:blipFill>
        <p:spPr>
          <a:xfrm>
            <a:off x="3200400" y="914400"/>
            <a:ext cx="1325880" cy="1222899"/>
          </a:xfrm>
          <a:prstGeom prst="rect">
            <a:avLst/>
          </a:prstGeom>
        </p:spPr>
      </p:pic>
      <p:pic>
        <p:nvPicPr>
          <p:cNvPr id="18" name="Picture 17" descr="Avid_logo_black.jpg"/>
          <p:cNvPicPr>
            <a:picLocks noChangeAspect="1"/>
          </p:cNvPicPr>
          <p:nvPr/>
        </p:nvPicPr>
        <p:blipFill>
          <a:blip r:embed="rId3" cstate="print"/>
          <a:stretch>
            <a:fillRect/>
          </a:stretch>
        </p:blipFill>
        <p:spPr>
          <a:xfrm>
            <a:off x="8153400" y="381000"/>
            <a:ext cx="457200" cy="138288"/>
          </a:xfrm>
          <a:prstGeom prst="rect">
            <a:avLst/>
          </a:prstGeom>
        </p:spPr>
      </p:pic>
      <p:sp>
        <p:nvSpPr>
          <p:cNvPr id="19" name="TextBox 18"/>
          <p:cNvSpPr txBox="1"/>
          <p:nvPr/>
        </p:nvSpPr>
        <p:spPr>
          <a:xfrm>
            <a:off x="381000" y="2667000"/>
            <a:ext cx="914400" cy="707886"/>
          </a:xfrm>
          <a:prstGeom prst="rect">
            <a:avLst/>
          </a:prstGeom>
          <a:noFill/>
        </p:spPr>
        <p:txBody>
          <a:bodyPr wrap="square" rtlCol="0">
            <a:spAutoFit/>
          </a:bodyPr>
          <a:lstStyle/>
          <a:p>
            <a:r>
              <a:rPr lang="en-US" sz="800" dirty="0"/>
              <a:t>Redundant S6L Network Ring</a:t>
            </a:r>
          </a:p>
          <a:p>
            <a:r>
              <a:rPr lang="en-US" sz="800" dirty="0"/>
              <a:t>Ethernet </a:t>
            </a:r>
            <a:br>
              <a:rPr lang="en-US" sz="800" dirty="0"/>
            </a:br>
            <a:r>
              <a:rPr lang="en-US" sz="800" dirty="0"/>
              <a:t>(Cat-5e/copper) or fiber-optic</a:t>
            </a:r>
          </a:p>
        </p:txBody>
      </p:sp>
      <p:sp>
        <p:nvSpPr>
          <p:cNvPr id="21" name="Title 20"/>
          <p:cNvSpPr>
            <a:spLocks noGrp="1"/>
          </p:cNvSpPr>
          <p:nvPr>
            <p:ph type="title"/>
          </p:nvPr>
        </p:nvSpPr>
        <p:spPr>
          <a:xfrm>
            <a:off x="457200" y="457200"/>
            <a:ext cx="7772400" cy="1362075"/>
          </a:xfrm>
        </p:spPr>
        <p:txBody>
          <a:bodyPr>
            <a:normAutofit/>
          </a:bodyPr>
          <a:lstStyle/>
          <a:p>
            <a:r>
              <a:rPr lang="en-US" sz="1200" cap="none" dirty="0"/>
              <a:t>&gt; Single System example 2, Base Configuration 24C-112-Local 16 w/ 48 in/8 out</a:t>
            </a:r>
          </a:p>
        </p:txBody>
      </p:sp>
      <p:grpSp>
        <p:nvGrpSpPr>
          <p:cNvPr id="20" name="Group 19"/>
          <p:cNvGrpSpPr/>
          <p:nvPr/>
        </p:nvGrpSpPr>
        <p:grpSpPr>
          <a:xfrm>
            <a:off x="2057400" y="4038600"/>
            <a:ext cx="2286000" cy="1439474"/>
            <a:chOff x="2895600" y="5071280"/>
            <a:chExt cx="2286000" cy="1439474"/>
          </a:xfrm>
        </p:grpSpPr>
        <p:pic>
          <p:nvPicPr>
            <p:cNvPr id="22" name="Picture 21" descr="S6L_16C_simple.jpg"/>
            <p:cNvPicPr>
              <a:picLocks noChangeAspect="1"/>
            </p:cNvPicPr>
            <p:nvPr/>
          </p:nvPicPr>
          <p:blipFill>
            <a:blip r:embed="rId4" cstate="print"/>
            <a:stretch>
              <a:fillRect/>
            </a:stretch>
          </p:blipFill>
          <p:spPr>
            <a:xfrm>
              <a:off x="3495223" y="5071280"/>
              <a:ext cx="1086754" cy="1097280"/>
            </a:xfrm>
            <a:prstGeom prst="rect">
              <a:avLst/>
            </a:prstGeom>
          </p:spPr>
        </p:pic>
        <p:sp>
          <p:nvSpPr>
            <p:cNvPr id="24" name="TextBox 23"/>
            <p:cNvSpPr txBox="1"/>
            <p:nvPr/>
          </p:nvSpPr>
          <p:spPr>
            <a:xfrm>
              <a:off x="2895600" y="6172200"/>
              <a:ext cx="2286000" cy="338554"/>
            </a:xfrm>
            <a:prstGeom prst="rect">
              <a:avLst/>
            </a:prstGeom>
            <a:noFill/>
          </p:spPr>
          <p:txBody>
            <a:bodyPr wrap="square" rtlCol="0">
              <a:spAutoFit/>
            </a:bodyPr>
            <a:lstStyle/>
            <a:p>
              <a:pPr algn="ctr"/>
              <a:r>
                <a:rPr lang="en-US" sz="800" b="1" dirty="0"/>
                <a:t>S6L-16C</a:t>
              </a:r>
            </a:p>
            <a:p>
              <a:pPr algn="ctr"/>
              <a:r>
                <a:rPr lang="en-US" sz="800" dirty="0"/>
                <a:t>16 fader strips</a:t>
              </a:r>
            </a:p>
          </p:txBody>
        </p:sp>
      </p:grpSp>
      <p:grpSp>
        <p:nvGrpSpPr>
          <p:cNvPr id="53" name="Group 52"/>
          <p:cNvGrpSpPr/>
          <p:nvPr/>
        </p:nvGrpSpPr>
        <p:grpSpPr>
          <a:xfrm>
            <a:off x="5410200" y="4495800"/>
            <a:ext cx="1524000" cy="842665"/>
            <a:chOff x="6400800" y="4038600"/>
            <a:chExt cx="1524000" cy="842665"/>
          </a:xfrm>
        </p:grpSpPr>
        <p:grpSp>
          <p:nvGrpSpPr>
            <p:cNvPr id="26" name="Group 25"/>
            <p:cNvGrpSpPr/>
            <p:nvPr/>
          </p:nvGrpSpPr>
          <p:grpSpPr>
            <a:xfrm>
              <a:off x="6446191" y="4038600"/>
              <a:ext cx="1326209" cy="356616"/>
              <a:chOff x="7131991" y="4572000"/>
              <a:chExt cx="1326209" cy="356616"/>
            </a:xfrm>
          </p:grpSpPr>
          <p:sp>
            <p:nvSpPr>
              <p:cNvPr id="30" name="Rectangle 29"/>
              <p:cNvSpPr/>
              <p:nvPr/>
            </p:nvSpPr>
            <p:spPr>
              <a:xfrm>
                <a:off x="7131991" y="4572000"/>
                <a:ext cx="1326209" cy="356616"/>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i="1" dirty="0">
                  <a:solidFill>
                    <a:srgbClr val="FF0000"/>
                  </a:solidFill>
                </a:endParaRPr>
              </a:p>
            </p:txBody>
          </p:sp>
          <p:pic>
            <p:nvPicPr>
              <p:cNvPr id="31" name="Picture 30" descr="SRI_outline.eps"/>
              <p:cNvPicPr>
                <a:picLocks noChangeAspect="1"/>
              </p:cNvPicPr>
              <p:nvPr/>
            </p:nvPicPr>
            <p:blipFill>
              <a:blip r:embed="rId5" cstate="print"/>
              <a:stretch>
                <a:fillRect/>
              </a:stretch>
            </p:blipFill>
            <p:spPr>
              <a:xfrm rot="16200000">
                <a:off x="7703721" y="4223223"/>
                <a:ext cx="100782" cy="877824"/>
              </a:xfrm>
              <a:prstGeom prst="rect">
                <a:avLst/>
              </a:prstGeom>
            </p:spPr>
          </p:pic>
          <p:pic>
            <p:nvPicPr>
              <p:cNvPr id="32" name="Picture 31" descr="SRO_outline.eps"/>
              <p:cNvPicPr>
                <a:picLocks noChangeAspect="1"/>
              </p:cNvPicPr>
              <p:nvPr/>
            </p:nvPicPr>
            <p:blipFill>
              <a:blip r:embed="rId6" cstate="print"/>
              <a:stretch>
                <a:fillRect/>
              </a:stretch>
            </p:blipFill>
            <p:spPr>
              <a:xfrm rot="16200000">
                <a:off x="7705532" y="4410268"/>
                <a:ext cx="97161" cy="877824"/>
              </a:xfrm>
              <a:prstGeom prst="rect">
                <a:avLst/>
              </a:prstGeom>
            </p:spPr>
          </p:pic>
          <p:pic>
            <p:nvPicPr>
              <p:cNvPr id="33" name="Picture 32" descr="SRI_outline.eps"/>
              <p:cNvPicPr>
                <a:picLocks noChangeAspect="1"/>
              </p:cNvPicPr>
              <p:nvPr/>
            </p:nvPicPr>
            <p:blipFill>
              <a:blip r:embed="rId5" cstate="print"/>
              <a:stretch>
                <a:fillRect/>
              </a:stretch>
            </p:blipFill>
            <p:spPr>
              <a:xfrm rot="16200000">
                <a:off x="7703721" y="4320939"/>
                <a:ext cx="100782" cy="877824"/>
              </a:xfrm>
              <a:prstGeom prst="rect">
                <a:avLst/>
              </a:prstGeom>
            </p:spPr>
          </p:pic>
        </p:grpSp>
        <p:sp>
          <p:nvSpPr>
            <p:cNvPr id="34" name="TextBox 33"/>
            <p:cNvSpPr txBox="1"/>
            <p:nvPr/>
          </p:nvSpPr>
          <p:spPr>
            <a:xfrm>
              <a:off x="6400800" y="4419600"/>
              <a:ext cx="1524000" cy="461665"/>
            </a:xfrm>
            <a:prstGeom prst="rect">
              <a:avLst/>
            </a:prstGeom>
            <a:noFill/>
          </p:spPr>
          <p:txBody>
            <a:bodyPr wrap="square" rtlCol="0">
              <a:spAutoFit/>
            </a:bodyPr>
            <a:lstStyle/>
            <a:p>
              <a:pPr algn="ctr"/>
              <a:r>
                <a:rPr lang="en-US" sz="800" b="1" dirty="0"/>
                <a:t>Local 16 </a:t>
              </a:r>
            </a:p>
            <a:p>
              <a:pPr algn="ctr"/>
              <a:r>
                <a:rPr lang="en-US" sz="800" dirty="0"/>
                <a:t>8 analog in/8 analog out/</a:t>
              </a:r>
            </a:p>
            <a:p>
              <a:pPr algn="ctr"/>
              <a:r>
                <a:rPr lang="en-US" sz="800" dirty="0"/>
                <a:t>4 stereo AES in/4 stereo AES out</a:t>
              </a:r>
            </a:p>
          </p:txBody>
        </p:sp>
      </p:grpSp>
      <p:cxnSp>
        <p:nvCxnSpPr>
          <p:cNvPr id="38" name="Straight Connector 37"/>
          <p:cNvCxnSpPr/>
          <p:nvPr/>
        </p:nvCxnSpPr>
        <p:spPr>
          <a:xfrm rot="10800000">
            <a:off x="1569720" y="4358640"/>
            <a:ext cx="109728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883920" y="4567535"/>
            <a:ext cx="1447800" cy="461665"/>
          </a:xfrm>
          <a:prstGeom prst="rect">
            <a:avLst/>
          </a:prstGeom>
          <a:noFill/>
        </p:spPr>
        <p:txBody>
          <a:bodyPr wrap="square" rtlCol="0">
            <a:spAutoFit/>
          </a:bodyPr>
          <a:lstStyle/>
          <a:p>
            <a:r>
              <a:rPr lang="en-US" sz="800" dirty="0"/>
              <a:t>Up to 128-channel record/playback via a single AVB Ethernet connection. </a:t>
            </a:r>
          </a:p>
        </p:txBody>
      </p:sp>
      <p:pic>
        <p:nvPicPr>
          <p:cNvPr id="41" name="Picture 40" descr="Mac_Pro_trashcan.png">
            <a:hlinkClick r:id="rId7"/>
          </p:cNvPr>
          <p:cNvPicPr>
            <a:picLocks noChangeAspect="1"/>
          </p:cNvPicPr>
          <p:nvPr/>
        </p:nvPicPr>
        <p:blipFill>
          <a:blip r:embed="rId8" cstate="print"/>
          <a:stretch>
            <a:fillRect/>
          </a:stretch>
        </p:blipFill>
        <p:spPr>
          <a:xfrm>
            <a:off x="1341120" y="3956489"/>
            <a:ext cx="365760" cy="634702"/>
          </a:xfrm>
          <a:prstGeom prst="rect">
            <a:avLst/>
          </a:prstGeom>
        </p:spPr>
      </p:pic>
      <p:sp>
        <p:nvSpPr>
          <p:cNvPr id="46" name="TextBox 45"/>
          <p:cNvSpPr txBox="1"/>
          <p:nvPr/>
        </p:nvSpPr>
        <p:spPr>
          <a:xfrm>
            <a:off x="4572000" y="2971800"/>
            <a:ext cx="1828800" cy="461665"/>
          </a:xfrm>
          <a:prstGeom prst="rect">
            <a:avLst/>
          </a:prstGeom>
          <a:noFill/>
        </p:spPr>
        <p:txBody>
          <a:bodyPr wrap="square" rtlCol="0">
            <a:spAutoFit/>
          </a:bodyPr>
          <a:lstStyle/>
          <a:p>
            <a:r>
              <a:rPr lang="en-US" sz="800" b="1" dirty="0"/>
              <a:t>E6L-112 Engine</a:t>
            </a:r>
          </a:p>
          <a:p>
            <a:r>
              <a:rPr lang="en-US" sz="800" dirty="0"/>
              <a:t>112 Input Processing channels @ 96k.</a:t>
            </a:r>
          </a:p>
          <a:p>
            <a:r>
              <a:rPr lang="en-US" sz="1200" baseline="30000" dirty="0"/>
              <a:t>_</a:t>
            </a:r>
            <a:r>
              <a:rPr lang="en-US" sz="800" dirty="0"/>
              <a:t> 2x AVB-192 Network Cards</a:t>
            </a:r>
          </a:p>
        </p:txBody>
      </p:sp>
      <p:pic>
        <p:nvPicPr>
          <p:cNvPr id="49" name="Picture 48" descr="E6L_front_outline.png"/>
          <p:cNvPicPr>
            <a:picLocks noChangeAspect="1"/>
          </p:cNvPicPr>
          <p:nvPr/>
        </p:nvPicPr>
        <p:blipFill>
          <a:blip r:embed="rId9" cstate="print"/>
          <a:stretch>
            <a:fillRect/>
          </a:stretch>
        </p:blipFill>
        <p:spPr>
          <a:xfrm>
            <a:off x="4648200" y="3452272"/>
            <a:ext cx="1325880" cy="605992"/>
          </a:xfrm>
          <a:prstGeom prst="rect">
            <a:avLst/>
          </a:prstGeom>
        </p:spPr>
      </p:pic>
      <p:sp>
        <p:nvSpPr>
          <p:cNvPr id="50" name="TextBox 49"/>
          <p:cNvSpPr txBox="1"/>
          <p:nvPr/>
        </p:nvSpPr>
        <p:spPr>
          <a:xfrm>
            <a:off x="457200" y="685800"/>
            <a:ext cx="2862258" cy="276999"/>
          </a:xfrm>
          <a:prstGeom prst="rect">
            <a:avLst/>
          </a:prstGeom>
          <a:noFill/>
        </p:spPr>
        <p:txBody>
          <a:bodyPr wrap="none" rtlCol="0">
            <a:spAutoFit/>
          </a:bodyPr>
          <a:lstStyle/>
          <a:p>
            <a:r>
              <a:rPr lang="en-US" sz="1200" i="1" dirty="0">
                <a:solidFill>
                  <a:srgbClr val="FF0000"/>
                </a:solidFill>
              </a:rPr>
              <a:t>This one is an example using E6L front view</a:t>
            </a:r>
          </a:p>
        </p:txBody>
      </p:sp>
      <p:sp>
        <p:nvSpPr>
          <p:cNvPr id="28" name="TextBox 27"/>
          <p:cNvSpPr txBox="1"/>
          <p:nvPr/>
        </p:nvSpPr>
        <p:spPr>
          <a:xfrm>
            <a:off x="6781800" y="4572000"/>
            <a:ext cx="1126270" cy="276999"/>
          </a:xfrm>
          <a:prstGeom prst="rect">
            <a:avLst/>
          </a:prstGeom>
          <a:noFill/>
        </p:spPr>
        <p:txBody>
          <a:bodyPr wrap="none" rtlCol="0">
            <a:spAutoFit/>
          </a:bodyPr>
          <a:lstStyle/>
          <a:p>
            <a:r>
              <a:rPr lang="en-US" sz="1200" i="1" dirty="0">
                <a:solidFill>
                  <a:srgbClr val="FF0000"/>
                </a:solidFill>
              </a:rPr>
              <a:t>Placeholder </a:t>
            </a:r>
            <a:r>
              <a:rPr lang="en-US" sz="1200" i="1" dirty="0" err="1">
                <a:solidFill>
                  <a:srgbClr val="FF0000"/>
                </a:solidFill>
              </a:rPr>
              <a:t>pic</a:t>
            </a:r>
            <a:endParaRPr lang="en-US" sz="1200" i="1" dirty="0">
              <a:solidFill>
                <a:srgbClr val="FF0000"/>
              </a:solidFill>
            </a:endParaRPr>
          </a:p>
        </p:txBody>
      </p:sp>
      <p:pic>
        <p:nvPicPr>
          <p:cNvPr id="29" name="Picture 28" descr="A picture containing drawing&#10;&#10;Description automatically generated">
            <a:extLst>
              <a:ext uri="{FF2B5EF4-FFF2-40B4-BE49-F238E27FC236}">
                <a16:creationId xmlns:a16="http://schemas.microsoft.com/office/drawing/2014/main" id="{96B1DD08-DA79-458B-ABAC-3CC0421CAF06}"/>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894673" y="5949287"/>
            <a:ext cx="914402" cy="280417"/>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1" name="Elbow Connector 53"/>
          <p:cNvCxnSpPr/>
          <p:nvPr/>
        </p:nvCxnSpPr>
        <p:spPr>
          <a:xfrm rot="5400000">
            <a:off x="4044350" y="3674711"/>
            <a:ext cx="239962" cy="1729740"/>
          </a:xfrm>
          <a:prstGeom prst="bentConnector2">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Elbow Connector 61"/>
          <p:cNvCxnSpPr/>
          <p:nvPr/>
        </p:nvCxnSpPr>
        <p:spPr>
          <a:xfrm rot="10800000" flipV="1">
            <a:off x="3276601" y="4419600"/>
            <a:ext cx="1600200" cy="152400"/>
          </a:xfrm>
          <a:prstGeom prst="bentConnector3">
            <a:avLst>
              <a:gd name="adj1" fmla="val 820"/>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Rectangle 24"/>
          <p:cNvSpPr/>
          <p:nvPr/>
        </p:nvSpPr>
        <p:spPr>
          <a:xfrm>
            <a:off x="1219200" y="1752600"/>
            <a:ext cx="6858000" cy="2601286"/>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Table 4"/>
          <p:cNvGraphicFramePr>
            <a:graphicFrameLocks noGrp="1"/>
          </p:cNvGraphicFramePr>
          <p:nvPr>
            <p:extLst>
              <p:ext uri="{D42A27DB-BD31-4B8C-83A1-F6EECF244321}">
                <p14:modId xmlns:p14="http://schemas.microsoft.com/office/powerpoint/2010/main" val="487337545"/>
              </p:ext>
            </p:extLst>
          </p:nvPr>
        </p:nvGraphicFramePr>
        <p:xfrm>
          <a:off x="228600" y="5867400"/>
          <a:ext cx="8686800" cy="937260"/>
        </p:xfrm>
        <a:graphic>
          <a:graphicData uri="http://schemas.openxmlformats.org/drawingml/2006/table">
            <a:tbl>
              <a:tblPr firstRow="1" bandRow="1">
                <a:tableStyleId>{5940675A-B579-460E-94D1-54222C63F5DA}</a:tableStyleId>
              </a:tblPr>
              <a:tblGrid>
                <a:gridCol w="1676400">
                  <a:extLst>
                    <a:ext uri="{9D8B030D-6E8A-4147-A177-3AD203B41FA5}">
                      <a16:colId xmlns:a16="http://schemas.microsoft.com/office/drawing/2014/main" val="20000"/>
                    </a:ext>
                  </a:extLst>
                </a:gridCol>
                <a:gridCol w="1447800">
                  <a:extLst>
                    <a:ext uri="{9D8B030D-6E8A-4147-A177-3AD203B41FA5}">
                      <a16:colId xmlns:a16="http://schemas.microsoft.com/office/drawing/2014/main" val="20001"/>
                    </a:ext>
                  </a:extLst>
                </a:gridCol>
                <a:gridCol w="1295400">
                  <a:extLst>
                    <a:ext uri="{9D8B030D-6E8A-4147-A177-3AD203B41FA5}">
                      <a16:colId xmlns:a16="http://schemas.microsoft.com/office/drawing/2014/main" val="20002"/>
                    </a:ext>
                  </a:extLst>
                </a:gridCol>
                <a:gridCol w="4267200">
                  <a:extLst>
                    <a:ext uri="{9D8B030D-6E8A-4147-A177-3AD203B41FA5}">
                      <a16:colId xmlns:a16="http://schemas.microsoft.com/office/drawing/2014/main" val="20003"/>
                    </a:ext>
                  </a:extLst>
                </a:gridCol>
              </a:tblGrid>
              <a:tr h="419100">
                <a:tc>
                  <a:txBody>
                    <a:bodyPr/>
                    <a:lstStyle/>
                    <a:p>
                      <a:r>
                        <a:rPr lang="en-US" sz="800" b="1" dirty="0"/>
                        <a:t>Project</a:t>
                      </a:r>
                    </a:p>
                    <a:p>
                      <a:r>
                        <a:rPr lang="en-US" sz="800" b="0" dirty="0"/>
                        <a:t>- Prepared for - </a:t>
                      </a:r>
                    </a:p>
                  </a:txBody>
                  <a:tcPr/>
                </a:tc>
                <a:tc>
                  <a:txBody>
                    <a:bodyPr/>
                    <a:lstStyle/>
                    <a:p>
                      <a:r>
                        <a:rPr lang="en-US" sz="800" b="1" dirty="0"/>
                        <a:t>CREATED BY</a:t>
                      </a:r>
                    </a:p>
                  </a:txBody>
                  <a:tcPr/>
                </a:tc>
                <a:tc>
                  <a:txBody>
                    <a:bodyPr/>
                    <a:lstStyle/>
                    <a:p>
                      <a:r>
                        <a:rPr lang="en-US" sz="800" b="1" dirty="0"/>
                        <a:t>PAGE 1 OF 1</a:t>
                      </a:r>
                    </a:p>
                  </a:txBody>
                  <a:tcPr/>
                </a:tc>
                <a:tc>
                  <a:txBody>
                    <a:bodyPr/>
                    <a:lstStyle/>
                    <a:p>
                      <a:endParaRPr lang="en-US" sz="800" dirty="0"/>
                    </a:p>
                  </a:txBody>
                  <a:tcPr/>
                </a:tc>
                <a:extLst>
                  <a:ext uri="{0D108BD9-81ED-4DB2-BD59-A6C34878D82A}">
                    <a16:rowId xmlns:a16="http://schemas.microsoft.com/office/drawing/2014/main" val="10000"/>
                  </a:ext>
                </a:extLst>
              </a:tr>
              <a:tr h="419100">
                <a:tc>
                  <a:txBody>
                    <a:bodyPr/>
                    <a:lstStyle/>
                    <a:p>
                      <a:r>
                        <a:rPr lang="en-US" sz="800" b="1" dirty="0"/>
                        <a:t>DESCRIPTION</a:t>
                      </a:r>
                    </a:p>
                    <a:p>
                      <a:pPr marL="0" marR="0" indent="0" algn="l" defTabSz="914400" rtl="0" eaLnBrk="1" fontAlgn="auto" latinLnBrk="0" hangingPunct="1">
                        <a:lnSpc>
                          <a:spcPct val="100000"/>
                        </a:lnSpc>
                        <a:spcBef>
                          <a:spcPts val="0"/>
                        </a:spcBef>
                        <a:spcAft>
                          <a:spcPts val="0"/>
                        </a:spcAft>
                        <a:buClrTx/>
                        <a:buSzTx/>
                        <a:buFontTx/>
                        <a:buNone/>
                        <a:tabLst/>
                        <a:defRPr/>
                      </a:pPr>
                      <a:r>
                        <a:rPr lang="en-US" sz="800" b="0" dirty="0"/>
                        <a:t>S6L-32D, E6L-192, 2x Stage 64 , </a:t>
                      </a:r>
                      <a:br>
                        <a:rPr lang="en-US" sz="800" b="0" dirty="0"/>
                      </a:br>
                      <a:r>
                        <a:rPr lang="en-US" sz="800" b="0" dirty="0"/>
                        <a:t>4x Stage 16, 3P </a:t>
                      </a:r>
                    </a:p>
                  </a:txBody>
                  <a:tcPr/>
                </a:tc>
                <a:tc>
                  <a:txBody>
                    <a:bodyPr/>
                    <a:lstStyle/>
                    <a:p>
                      <a:r>
                        <a:rPr lang="en-US" sz="800" b="1" dirty="0"/>
                        <a:t>DATE</a:t>
                      </a:r>
                    </a:p>
                  </a:txBody>
                  <a:tcPr/>
                </a:tc>
                <a:tc>
                  <a:txBody>
                    <a:bodyPr/>
                    <a:lstStyle/>
                    <a:p>
                      <a:r>
                        <a:rPr lang="en-US" sz="1000" b="1" dirty="0"/>
                        <a:t>NOT TO SCALE</a:t>
                      </a:r>
                    </a:p>
                  </a:txBody>
                  <a:tcPr/>
                </a:tc>
                <a:tc>
                  <a:txBody>
                    <a:bodyPr/>
                    <a:lstStyle/>
                    <a:p>
                      <a:r>
                        <a:rPr lang="en-US" sz="700" kern="1200" baseline="0" dirty="0">
                          <a:solidFill>
                            <a:schemeClr val="tx1"/>
                          </a:solidFill>
                          <a:latin typeface="+mn-lt"/>
                          <a:ea typeface="+mn-ea"/>
                          <a:cs typeface="+mn-cs"/>
                        </a:rPr>
                        <a:t>© 2020 Avid Technology, Inc., (“Avid”), all rights reserved. </a:t>
                      </a:r>
                      <a:r>
                        <a:rPr lang="en-US" sz="700" kern="1200" dirty="0">
                          <a:solidFill>
                            <a:schemeClr val="tx1"/>
                          </a:solidFill>
                          <a:latin typeface="+mn-lt"/>
                          <a:ea typeface="+mn-ea"/>
                          <a:cs typeface="+mn-cs"/>
                        </a:rPr>
                        <a:t>Avid, the Avid logo, and Avid VENUE are trademarks or registered trademarks of Avid Technology, Inc. or its subsidiaries in the United States and/or other countries. </a:t>
                      </a:r>
                      <a:r>
                        <a:rPr lang="en-US" sz="700" kern="1200" baseline="0" dirty="0">
                          <a:solidFill>
                            <a:schemeClr val="tx1"/>
                          </a:solidFill>
                          <a:latin typeface="+mn-lt"/>
                          <a:ea typeface="+mn-ea"/>
                          <a:cs typeface="+mn-cs"/>
                        </a:rPr>
                        <a:t>This guide may not be duplicated in whole or in part without the written consent of Avid. Product features, specifications, system requirements, and availability are subject to change without notice.</a:t>
                      </a:r>
                    </a:p>
                  </a:txBody>
                  <a:tcPr/>
                </a:tc>
                <a:extLst>
                  <a:ext uri="{0D108BD9-81ED-4DB2-BD59-A6C34878D82A}">
                    <a16:rowId xmlns:a16="http://schemas.microsoft.com/office/drawing/2014/main" val="10001"/>
                  </a:ext>
                </a:extLst>
              </a:tr>
            </a:tbl>
          </a:graphicData>
        </a:graphic>
      </p:graphicFrame>
      <p:sp>
        <p:nvSpPr>
          <p:cNvPr id="15" name="TextBox 14"/>
          <p:cNvSpPr txBox="1"/>
          <p:nvPr/>
        </p:nvSpPr>
        <p:spPr>
          <a:xfrm>
            <a:off x="457200" y="304800"/>
            <a:ext cx="6096000" cy="276999"/>
          </a:xfrm>
          <a:prstGeom prst="rect">
            <a:avLst/>
          </a:prstGeom>
          <a:noFill/>
        </p:spPr>
        <p:txBody>
          <a:bodyPr wrap="square" rtlCol="0">
            <a:spAutoFit/>
          </a:bodyPr>
          <a:lstStyle/>
          <a:p>
            <a:r>
              <a:rPr lang="en-US" sz="1200" b="1" dirty="0"/>
              <a:t>Avid VENUE | S6L</a:t>
            </a:r>
          </a:p>
        </p:txBody>
      </p:sp>
      <p:sp>
        <p:nvSpPr>
          <p:cNvPr id="17" name="TextBox 16"/>
          <p:cNvSpPr txBox="1"/>
          <p:nvPr/>
        </p:nvSpPr>
        <p:spPr>
          <a:xfrm>
            <a:off x="4153155" y="3505200"/>
            <a:ext cx="3200400" cy="707886"/>
          </a:xfrm>
          <a:prstGeom prst="rect">
            <a:avLst/>
          </a:prstGeom>
          <a:noFill/>
        </p:spPr>
        <p:txBody>
          <a:bodyPr wrap="square" rtlCol="0">
            <a:spAutoFit/>
          </a:bodyPr>
          <a:lstStyle/>
          <a:p>
            <a:r>
              <a:rPr lang="en-US" sz="800" b="1" dirty="0"/>
              <a:t>E6L-192 Engine</a:t>
            </a:r>
          </a:p>
          <a:p>
            <a:r>
              <a:rPr lang="en-US" sz="800" dirty="0"/>
              <a:t>192 Input Processing channels @ 96k.</a:t>
            </a:r>
          </a:p>
          <a:p>
            <a:r>
              <a:rPr lang="en-US" sz="1200" baseline="30000" dirty="0"/>
              <a:t>_</a:t>
            </a:r>
            <a:r>
              <a:rPr lang="en-US" sz="800" dirty="0"/>
              <a:t> 2x AVB-192 Network Cards</a:t>
            </a:r>
          </a:p>
          <a:p>
            <a:r>
              <a:rPr lang="en-US" sz="1200" baseline="30000" dirty="0">
                <a:solidFill>
                  <a:srgbClr val="FF0000"/>
                </a:solidFill>
              </a:rPr>
              <a:t>_</a:t>
            </a:r>
            <a:r>
              <a:rPr lang="en-US" sz="800" dirty="0"/>
              <a:t> 3x MADI-192 MADI Option Cards (for converting to Dante devices)</a:t>
            </a:r>
          </a:p>
          <a:p>
            <a:r>
              <a:rPr lang="en-US" sz="1200" baseline="30000" dirty="0">
                <a:solidFill>
                  <a:srgbClr val="FFC000"/>
                </a:solidFill>
              </a:rPr>
              <a:t>_</a:t>
            </a:r>
            <a:r>
              <a:rPr lang="en-US" sz="800" dirty="0"/>
              <a:t> 1x WSG-HD Waves SoundGrid Card (for connecting to SoundGrid)</a:t>
            </a:r>
          </a:p>
        </p:txBody>
      </p:sp>
      <p:sp>
        <p:nvSpPr>
          <p:cNvPr id="35" name="TextBox 34"/>
          <p:cNvSpPr txBox="1"/>
          <p:nvPr/>
        </p:nvSpPr>
        <p:spPr>
          <a:xfrm>
            <a:off x="381000" y="2667000"/>
            <a:ext cx="914400" cy="707886"/>
          </a:xfrm>
          <a:prstGeom prst="rect">
            <a:avLst/>
          </a:prstGeom>
          <a:noFill/>
        </p:spPr>
        <p:txBody>
          <a:bodyPr wrap="square" rtlCol="0">
            <a:spAutoFit/>
          </a:bodyPr>
          <a:lstStyle/>
          <a:p>
            <a:r>
              <a:rPr lang="en-US" sz="800" dirty="0"/>
              <a:t>Redundant S6L Network Ring</a:t>
            </a:r>
          </a:p>
          <a:p>
            <a:r>
              <a:rPr lang="en-US" sz="800" dirty="0"/>
              <a:t>Ethernet </a:t>
            </a:r>
            <a:br>
              <a:rPr lang="en-US" sz="800" dirty="0"/>
            </a:br>
            <a:r>
              <a:rPr lang="en-US" sz="800" dirty="0"/>
              <a:t>(Cat-5e/copper) or fiber-optic</a:t>
            </a:r>
          </a:p>
        </p:txBody>
      </p:sp>
      <p:pic>
        <p:nvPicPr>
          <p:cNvPr id="18" name="Picture 17" descr="Avid_logo_black.jpg"/>
          <p:cNvPicPr>
            <a:picLocks noChangeAspect="1"/>
          </p:cNvPicPr>
          <p:nvPr/>
        </p:nvPicPr>
        <p:blipFill>
          <a:blip r:embed="rId2" cstate="print"/>
          <a:stretch>
            <a:fillRect/>
          </a:stretch>
        </p:blipFill>
        <p:spPr>
          <a:xfrm>
            <a:off x="8153400" y="381000"/>
            <a:ext cx="457200" cy="138288"/>
          </a:xfrm>
          <a:prstGeom prst="rect">
            <a:avLst/>
          </a:prstGeom>
        </p:spPr>
      </p:pic>
      <p:grpSp>
        <p:nvGrpSpPr>
          <p:cNvPr id="2" name="Group 21"/>
          <p:cNvGrpSpPr/>
          <p:nvPr/>
        </p:nvGrpSpPr>
        <p:grpSpPr>
          <a:xfrm>
            <a:off x="1447800" y="914400"/>
            <a:ext cx="1325883" cy="1957864"/>
            <a:chOff x="1508759" y="914400"/>
            <a:chExt cx="1325883" cy="1957864"/>
          </a:xfrm>
        </p:grpSpPr>
        <p:sp>
          <p:nvSpPr>
            <p:cNvPr id="14" name="TextBox 13"/>
            <p:cNvSpPr txBox="1"/>
            <p:nvPr/>
          </p:nvSpPr>
          <p:spPr>
            <a:xfrm>
              <a:off x="1575767" y="2133600"/>
              <a:ext cx="1191866" cy="738664"/>
            </a:xfrm>
            <a:prstGeom prst="rect">
              <a:avLst/>
            </a:prstGeom>
            <a:noFill/>
          </p:spPr>
          <p:txBody>
            <a:bodyPr wrap="square" rtlCol="0">
              <a:spAutoFit/>
            </a:bodyPr>
            <a:lstStyle/>
            <a:p>
              <a:pPr algn="ctr"/>
              <a:r>
                <a:rPr lang="en-US" sz="800" b="1" dirty="0"/>
                <a:t>Stage 64 I/O</a:t>
              </a:r>
            </a:p>
            <a:p>
              <a:pPr algn="ctr"/>
              <a:r>
                <a:rPr lang="en-US" sz="800" dirty="0"/>
                <a:t>64 in/32out, @ 96k.</a:t>
              </a:r>
            </a:p>
            <a:p>
              <a:pPr algn="ctr"/>
              <a:r>
                <a:rPr lang="en-US" sz="800" dirty="0"/>
                <a:t>Plus MADI splits of all 64 inputs @ 96k or 48k.</a:t>
              </a:r>
            </a:p>
            <a:p>
              <a:pPr algn="ctr"/>
              <a:endParaRPr lang="en-US" sz="1000" dirty="0"/>
            </a:p>
          </p:txBody>
        </p:sp>
        <p:pic>
          <p:nvPicPr>
            <p:cNvPr id="20" name="Picture 19" descr="Stage 64_outlines_64x32.png"/>
            <p:cNvPicPr>
              <a:picLocks noChangeAspect="1"/>
            </p:cNvPicPr>
            <p:nvPr/>
          </p:nvPicPr>
          <p:blipFill>
            <a:blip r:embed="rId3" cstate="print"/>
            <a:stretch>
              <a:fillRect/>
            </a:stretch>
          </p:blipFill>
          <p:spPr>
            <a:xfrm>
              <a:off x="1508759" y="914400"/>
              <a:ext cx="1325883" cy="1219202"/>
            </a:xfrm>
            <a:prstGeom prst="rect">
              <a:avLst/>
            </a:prstGeom>
          </p:spPr>
        </p:pic>
      </p:grpSp>
      <p:grpSp>
        <p:nvGrpSpPr>
          <p:cNvPr id="3" name="Group 23"/>
          <p:cNvGrpSpPr/>
          <p:nvPr/>
        </p:nvGrpSpPr>
        <p:grpSpPr>
          <a:xfrm>
            <a:off x="2865117" y="914400"/>
            <a:ext cx="1325883" cy="1957864"/>
            <a:chOff x="1508759" y="914400"/>
            <a:chExt cx="1325883" cy="1957864"/>
          </a:xfrm>
        </p:grpSpPr>
        <p:sp>
          <p:nvSpPr>
            <p:cNvPr id="26" name="TextBox 25"/>
            <p:cNvSpPr txBox="1"/>
            <p:nvPr/>
          </p:nvSpPr>
          <p:spPr>
            <a:xfrm>
              <a:off x="1575767" y="2133600"/>
              <a:ext cx="1191866" cy="738664"/>
            </a:xfrm>
            <a:prstGeom prst="rect">
              <a:avLst/>
            </a:prstGeom>
            <a:noFill/>
          </p:spPr>
          <p:txBody>
            <a:bodyPr wrap="square" rtlCol="0">
              <a:spAutoFit/>
            </a:bodyPr>
            <a:lstStyle/>
            <a:p>
              <a:pPr algn="ctr"/>
              <a:r>
                <a:rPr lang="en-US" sz="800" b="1" dirty="0"/>
                <a:t>Stage 64 I/O</a:t>
              </a:r>
            </a:p>
            <a:p>
              <a:pPr algn="ctr"/>
              <a:r>
                <a:rPr lang="en-US" sz="800" dirty="0"/>
                <a:t>64 in/32out, @ 96k.</a:t>
              </a:r>
            </a:p>
            <a:p>
              <a:pPr algn="ctr"/>
              <a:r>
                <a:rPr lang="en-US" sz="800" dirty="0"/>
                <a:t>Plus MADI splits of all 64 inputs @ 96k or 48k.</a:t>
              </a:r>
            </a:p>
            <a:p>
              <a:pPr algn="ctr"/>
              <a:endParaRPr lang="en-US" sz="1000" dirty="0"/>
            </a:p>
          </p:txBody>
        </p:sp>
        <p:pic>
          <p:nvPicPr>
            <p:cNvPr id="27" name="Picture 26" descr="Stage 64_outlines_64x32.png"/>
            <p:cNvPicPr>
              <a:picLocks noChangeAspect="1"/>
            </p:cNvPicPr>
            <p:nvPr/>
          </p:nvPicPr>
          <p:blipFill>
            <a:blip r:embed="rId3" cstate="print"/>
            <a:stretch>
              <a:fillRect/>
            </a:stretch>
          </p:blipFill>
          <p:spPr>
            <a:xfrm>
              <a:off x="1508759" y="914400"/>
              <a:ext cx="1325883" cy="1219202"/>
            </a:xfrm>
            <a:prstGeom prst="rect">
              <a:avLst/>
            </a:prstGeom>
          </p:spPr>
        </p:pic>
      </p:grpSp>
      <p:grpSp>
        <p:nvGrpSpPr>
          <p:cNvPr id="24" name="Group 96"/>
          <p:cNvGrpSpPr/>
          <p:nvPr/>
        </p:nvGrpSpPr>
        <p:grpSpPr>
          <a:xfrm>
            <a:off x="2584392" y="838200"/>
            <a:ext cx="5257800" cy="609600"/>
            <a:chOff x="2584392" y="838200"/>
            <a:chExt cx="5257800" cy="609600"/>
          </a:xfrm>
        </p:grpSpPr>
        <p:cxnSp>
          <p:nvCxnSpPr>
            <p:cNvPr id="91" name="Straight Connector 90"/>
            <p:cNvCxnSpPr/>
            <p:nvPr/>
          </p:nvCxnSpPr>
          <p:spPr>
            <a:xfrm rot="5400000" flipH="1" flipV="1">
              <a:off x="2286000" y="1143000"/>
              <a:ext cx="609600"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rot="5400000" flipH="1" flipV="1">
              <a:off x="3764280" y="1173480"/>
              <a:ext cx="548640"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2584392" y="838200"/>
              <a:ext cx="5181600"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4032192" y="899160"/>
              <a:ext cx="3810000"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grpSp>
      <p:sp>
        <p:nvSpPr>
          <p:cNvPr id="111" name="Oval 110"/>
          <p:cNvSpPr/>
          <p:nvPr/>
        </p:nvSpPr>
        <p:spPr>
          <a:xfrm>
            <a:off x="7620000" y="685800"/>
            <a:ext cx="1371600" cy="609600"/>
          </a:xfrm>
          <a:prstGeom prst="ellipse">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TextBox 111"/>
          <p:cNvSpPr txBox="1"/>
          <p:nvPr/>
        </p:nvSpPr>
        <p:spPr>
          <a:xfrm>
            <a:off x="7543800" y="762000"/>
            <a:ext cx="1524000" cy="461665"/>
          </a:xfrm>
          <a:prstGeom prst="rect">
            <a:avLst/>
          </a:prstGeom>
          <a:noFill/>
        </p:spPr>
        <p:txBody>
          <a:bodyPr wrap="square" rtlCol="0">
            <a:spAutoFit/>
          </a:bodyPr>
          <a:lstStyle/>
          <a:p>
            <a:pPr algn="ctr"/>
            <a:r>
              <a:rPr lang="en-US" sz="800" b="1" dirty="0"/>
              <a:t>MADI Splits</a:t>
            </a:r>
          </a:p>
          <a:p>
            <a:pPr algn="ctr"/>
            <a:r>
              <a:rPr lang="en-US" sz="800" dirty="0"/>
              <a:t>To broadcast or backup recording</a:t>
            </a:r>
          </a:p>
        </p:txBody>
      </p:sp>
      <p:grpSp>
        <p:nvGrpSpPr>
          <p:cNvPr id="90" name="Group 89"/>
          <p:cNvGrpSpPr/>
          <p:nvPr/>
        </p:nvGrpSpPr>
        <p:grpSpPr>
          <a:xfrm>
            <a:off x="7162800" y="1981200"/>
            <a:ext cx="1319787" cy="2133600"/>
            <a:chOff x="7531607" y="1447800"/>
            <a:chExt cx="1319787" cy="2133600"/>
          </a:xfrm>
        </p:grpSpPr>
        <p:pic>
          <p:nvPicPr>
            <p:cNvPr id="93" name="Picture 92" descr="Stage_16_outlines.png"/>
            <p:cNvPicPr>
              <a:picLocks noChangeAspect="1"/>
            </p:cNvPicPr>
            <p:nvPr/>
          </p:nvPicPr>
          <p:blipFill>
            <a:blip r:embed="rId4" cstate="print"/>
            <a:stretch>
              <a:fillRect/>
            </a:stretch>
          </p:blipFill>
          <p:spPr>
            <a:xfrm>
              <a:off x="7531607" y="1447800"/>
              <a:ext cx="1319787" cy="484633"/>
            </a:xfrm>
            <a:prstGeom prst="rect">
              <a:avLst/>
            </a:prstGeom>
          </p:spPr>
        </p:pic>
        <p:pic>
          <p:nvPicPr>
            <p:cNvPr id="95" name="Picture 94" descr="Stage_16_outlines.png"/>
            <p:cNvPicPr>
              <a:picLocks noChangeAspect="1"/>
            </p:cNvPicPr>
            <p:nvPr/>
          </p:nvPicPr>
          <p:blipFill>
            <a:blip r:embed="rId4" cstate="print"/>
            <a:stretch>
              <a:fillRect/>
            </a:stretch>
          </p:blipFill>
          <p:spPr>
            <a:xfrm>
              <a:off x="7531607" y="1997456"/>
              <a:ext cx="1319787" cy="484633"/>
            </a:xfrm>
            <a:prstGeom prst="rect">
              <a:avLst/>
            </a:prstGeom>
          </p:spPr>
        </p:pic>
        <p:pic>
          <p:nvPicPr>
            <p:cNvPr id="97" name="Picture 96" descr="Stage_16_outlines.png"/>
            <p:cNvPicPr>
              <a:picLocks noChangeAspect="1"/>
            </p:cNvPicPr>
            <p:nvPr/>
          </p:nvPicPr>
          <p:blipFill>
            <a:blip r:embed="rId4" cstate="print"/>
            <a:stretch>
              <a:fillRect/>
            </a:stretch>
          </p:blipFill>
          <p:spPr>
            <a:xfrm>
              <a:off x="7531607" y="2547112"/>
              <a:ext cx="1319787" cy="484633"/>
            </a:xfrm>
            <a:prstGeom prst="rect">
              <a:avLst/>
            </a:prstGeom>
          </p:spPr>
        </p:pic>
        <p:pic>
          <p:nvPicPr>
            <p:cNvPr id="98" name="Picture 97" descr="Stage_16_outlines.png"/>
            <p:cNvPicPr>
              <a:picLocks noChangeAspect="1"/>
            </p:cNvPicPr>
            <p:nvPr/>
          </p:nvPicPr>
          <p:blipFill>
            <a:blip r:embed="rId4" cstate="print"/>
            <a:stretch>
              <a:fillRect/>
            </a:stretch>
          </p:blipFill>
          <p:spPr>
            <a:xfrm>
              <a:off x="7531607" y="3096767"/>
              <a:ext cx="1319787" cy="484633"/>
            </a:xfrm>
            <a:prstGeom prst="rect">
              <a:avLst/>
            </a:prstGeom>
          </p:spPr>
        </p:pic>
      </p:grpSp>
      <p:sp>
        <p:nvSpPr>
          <p:cNvPr id="99" name="TextBox 98"/>
          <p:cNvSpPr txBox="1"/>
          <p:nvPr/>
        </p:nvSpPr>
        <p:spPr>
          <a:xfrm>
            <a:off x="5943600" y="2691825"/>
            <a:ext cx="1295400" cy="584775"/>
          </a:xfrm>
          <a:prstGeom prst="rect">
            <a:avLst/>
          </a:prstGeom>
          <a:noFill/>
        </p:spPr>
        <p:txBody>
          <a:bodyPr wrap="square" rtlCol="0">
            <a:spAutoFit/>
          </a:bodyPr>
          <a:lstStyle/>
          <a:p>
            <a:r>
              <a:rPr lang="en-US" sz="800" b="1" dirty="0"/>
              <a:t>4x Stage 16 I/O</a:t>
            </a:r>
          </a:p>
          <a:p>
            <a:r>
              <a:rPr lang="en-US" sz="800" dirty="0"/>
              <a:t>Each with 16 analog in/</a:t>
            </a:r>
          </a:p>
          <a:p>
            <a:r>
              <a:rPr lang="en-US" sz="800" dirty="0"/>
              <a:t>8 analog out, plus </a:t>
            </a:r>
            <a:br>
              <a:rPr lang="en-US" sz="800" dirty="0"/>
            </a:br>
            <a:r>
              <a:rPr lang="en-US" sz="800" dirty="0"/>
              <a:t>4 out AES/EBU digital</a:t>
            </a:r>
          </a:p>
        </p:txBody>
      </p:sp>
      <p:grpSp>
        <p:nvGrpSpPr>
          <p:cNvPr id="100" name="Group 99"/>
          <p:cNvGrpSpPr/>
          <p:nvPr/>
        </p:nvGrpSpPr>
        <p:grpSpPr>
          <a:xfrm>
            <a:off x="3962400" y="4953000"/>
            <a:ext cx="1280160" cy="457200"/>
            <a:chOff x="311749" y="3810000"/>
            <a:chExt cx="1280160" cy="457200"/>
          </a:xfrm>
        </p:grpSpPr>
        <p:pic>
          <p:nvPicPr>
            <p:cNvPr id="101" name="Picture 100" descr="Waves_Extreme Server.png"/>
            <p:cNvPicPr>
              <a:picLocks noChangeAspect="1"/>
            </p:cNvPicPr>
            <p:nvPr/>
          </p:nvPicPr>
          <p:blipFill>
            <a:blip r:embed="rId5" cstate="print"/>
            <a:stretch>
              <a:fillRect/>
            </a:stretch>
          </p:blipFill>
          <p:spPr>
            <a:xfrm>
              <a:off x="311749" y="3810000"/>
              <a:ext cx="1280160" cy="258053"/>
            </a:xfrm>
            <a:prstGeom prst="rect">
              <a:avLst/>
            </a:prstGeom>
          </p:spPr>
        </p:pic>
        <p:sp>
          <p:nvSpPr>
            <p:cNvPr id="102" name="TextBox 101"/>
            <p:cNvSpPr txBox="1"/>
            <p:nvPr/>
          </p:nvSpPr>
          <p:spPr>
            <a:xfrm>
              <a:off x="381000" y="4051756"/>
              <a:ext cx="1141659" cy="215444"/>
            </a:xfrm>
            <a:prstGeom prst="rect">
              <a:avLst/>
            </a:prstGeom>
            <a:noFill/>
          </p:spPr>
          <p:txBody>
            <a:bodyPr wrap="none" rtlCol="0">
              <a:spAutoFit/>
            </a:bodyPr>
            <a:lstStyle/>
            <a:p>
              <a:r>
                <a:rPr lang="en-US" sz="800" b="1" dirty="0"/>
                <a:t>Waves Extreme Server</a:t>
              </a:r>
            </a:p>
          </p:txBody>
        </p:sp>
      </p:grpSp>
      <p:grpSp>
        <p:nvGrpSpPr>
          <p:cNvPr id="103" name="Group 102"/>
          <p:cNvGrpSpPr/>
          <p:nvPr/>
        </p:nvGrpSpPr>
        <p:grpSpPr>
          <a:xfrm>
            <a:off x="4534155" y="4191000"/>
            <a:ext cx="1325880" cy="593773"/>
            <a:chOff x="4572000" y="4419600"/>
            <a:chExt cx="1325880" cy="593773"/>
          </a:xfrm>
        </p:grpSpPr>
        <p:grpSp>
          <p:nvGrpSpPr>
            <p:cNvPr id="113" name="Group 46"/>
            <p:cNvGrpSpPr/>
            <p:nvPr/>
          </p:nvGrpSpPr>
          <p:grpSpPr>
            <a:xfrm>
              <a:off x="4572000" y="4419600"/>
              <a:ext cx="1325880" cy="593773"/>
              <a:chOff x="5181600" y="4419600"/>
              <a:chExt cx="1325880" cy="593773"/>
            </a:xfrm>
          </p:grpSpPr>
          <p:grpSp>
            <p:nvGrpSpPr>
              <p:cNvPr id="115" name="Group 37"/>
              <p:cNvGrpSpPr/>
              <p:nvPr/>
            </p:nvGrpSpPr>
            <p:grpSpPr>
              <a:xfrm>
                <a:off x="5181600" y="4419600"/>
                <a:ext cx="1325880" cy="593773"/>
                <a:chOff x="1905000" y="1219200"/>
                <a:chExt cx="1325880" cy="593773"/>
              </a:xfrm>
            </p:grpSpPr>
            <p:pic>
              <p:nvPicPr>
                <p:cNvPr id="119" name="Picture 118" descr="E6L_Back_outlines.png"/>
                <p:cNvPicPr>
                  <a:picLocks noChangeAspect="1"/>
                </p:cNvPicPr>
                <p:nvPr/>
              </p:nvPicPr>
              <p:blipFill>
                <a:blip r:embed="rId6" cstate="print"/>
                <a:stretch>
                  <a:fillRect/>
                </a:stretch>
              </p:blipFill>
              <p:spPr>
                <a:xfrm>
                  <a:off x="1905000" y="1219200"/>
                  <a:ext cx="1325880" cy="593773"/>
                </a:xfrm>
                <a:prstGeom prst="rect">
                  <a:avLst/>
                </a:prstGeom>
              </p:spPr>
            </p:pic>
            <p:pic>
              <p:nvPicPr>
                <p:cNvPr id="120" name="Picture 119" descr="AVB-192_outline.jpg"/>
                <p:cNvPicPr>
                  <a:picLocks noChangeAspect="1"/>
                </p:cNvPicPr>
                <p:nvPr/>
              </p:nvPicPr>
              <p:blipFill>
                <a:blip r:embed="rId7" cstate="print"/>
                <a:stretch>
                  <a:fillRect/>
                </a:stretch>
              </p:blipFill>
              <p:spPr>
                <a:xfrm>
                  <a:off x="2458472" y="1330932"/>
                  <a:ext cx="295104" cy="90108"/>
                </a:xfrm>
                <a:prstGeom prst="rect">
                  <a:avLst/>
                </a:prstGeom>
              </p:spPr>
            </p:pic>
          </p:grpSp>
          <p:pic>
            <p:nvPicPr>
              <p:cNvPr id="116" name="Picture 115" descr="MADI-192_outline.eps">
                <a:hlinkClick r:id="rId8"/>
              </p:cNvPr>
              <p:cNvPicPr>
                <a:picLocks noChangeAspect="1"/>
              </p:cNvPicPr>
              <p:nvPr/>
            </p:nvPicPr>
            <p:blipFill>
              <a:blip r:embed="rId9" cstate="print"/>
              <a:stretch>
                <a:fillRect/>
              </a:stretch>
            </p:blipFill>
            <p:spPr>
              <a:xfrm>
                <a:off x="6087601" y="4731546"/>
                <a:ext cx="228600" cy="42551"/>
              </a:xfrm>
              <a:prstGeom prst="rect">
                <a:avLst/>
              </a:prstGeom>
            </p:spPr>
          </p:pic>
          <p:pic>
            <p:nvPicPr>
              <p:cNvPr id="117" name="Picture 116" descr="MADI-192_outline.eps">
                <a:hlinkClick r:id="rId8"/>
              </p:cNvPr>
              <p:cNvPicPr>
                <a:picLocks noChangeAspect="1"/>
              </p:cNvPicPr>
              <p:nvPr/>
            </p:nvPicPr>
            <p:blipFill>
              <a:blip r:embed="rId9" cstate="print"/>
              <a:stretch>
                <a:fillRect/>
              </a:stretch>
            </p:blipFill>
            <p:spPr>
              <a:xfrm>
                <a:off x="6087601" y="4787392"/>
                <a:ext cx="228600" cy="42551"/>
              </a:xfrm>
              <a:prstGeom prst="rect">
                <a:avLst/>
              </a:prstGeom>
            </p:spPr>
          </p:pic>
          <p:pic>
            <p:nvPicPr>
              <p:cNvPr id="118" name="Picture 117" descr="MADI-192_outline.eps">
                <a:hlinkClick r:id="rId8"/>
              </p:cNvPr>
              <p:cNvPicPr>
                <a:picLocks noChangeAspect="1"/>
              </p:cNvPicPr>
              <p:nvPr/>
            </p:nvPicPr>
            <p:blipFill>
              <a:blip r:embed="rId9" cstate="print"/>
              <a:stretch>
                <a:fillRect/>
              </a:stretch>
            </p:blipFill>
            <p:spPr>
              <a:xfrm>
                <a:off x="6087601" y="4841418"/>
                <a:ext cx="228600" cy="42551"/>
              </a:xfrm>
              <a:prstGeom prst="rect">
                <a:avLst/>
              </a:prstGeom>
            </p:spPr>
          </p:pic>
        </p:grpSp>
        <p:pic>
          <p:nvPicPr>
            <p:cNvPr id="114" name="Picture 113" descr="WSG-HD_outline.jpg">
              <a:hlinkClick r:id="rId10"/>
            </p:cNvPr>
            <p:cNvPicPr>
              <a:picLocks noChangeAspect="1"/>
            </p:cNvPicPr>
            <p:nvPr/>
          </p:nvPicPr>
          <p:blipFill>
            <a:blip r:embed="rId11" cstate="print"/>
            <a:stretch>
              <a:fillRect/>
            </a:stretch>
          </p:blipFill>
          <p:spPr>
            <a:xfrm>
              <a:off x="5175435" y="4729636"/>
              <a:ext cx="228600" cy="40139"/>
            </a:xfrm>
            <a:prstGeom prst="rect">
              <a:avLst/>
            </a:prstGeom>
          </p:spPr>
        </p:pic>
      </p:grpSp>
      <p:cxnSp>
        <p:nvCxnSpPr>
          <p:cNvPr id="121" name="Elbow Connector 120"/>
          <p:cNvCxnSpPr/>
          <p:nvPr/>
        </p:nvCxnSpPr>
        <p:spPr>
          <a:xfrm rot="5400000">
            <a:off x="4892551" y="4635870"/>
            <a:ext cx="415935" cy="218325"/>
          </a:xfrm>
          <a:prstGeom prst="bentConnector3">
            <a:avLst>
              <a:gd name="adj1" fmla="val 77666"/>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rot="5400000">
            <a:off x="5348050" y="4707340"/>
            <a:ext cx="36576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rot="5400000">
            <a:off x="5395590" y="4754880"/>
            <a:ext cx="36576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rot="5400000">
            <a:off x="5497448" y="4779628"/>
            <a:ext cx="27432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25" name="Oval 124"/>
          <p:cNvSpPr/>
          <p:nvPr/>
        </p:nvSpPr>
        <p:spPr>
          <a:xfrm>
            <a:off x="5320670" y="4808095"/>
            <a:ext cx="1133475" cy="503767"/>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 name="TextBox 125"/>
          <p:cNvSpPr txBox="1"/>
          <p:nvPr/>
        </p:nvSpPr>
        <p:spPr>
          <a:xfrm>
            <a:off x="5266011" y="4861810"/>
            <a:ext cx="1219200" cy="338554"/>
          </a:xfrm>
          <a:prstGeom prst="rect">
            <a:avLst/>
          </a:prstGeom>
          <a:noFill/>
        </p:spPr>
        <p:txBody>
          <a:bodyPr wrap="square" rtlCol="0">
            <a:spAutoFit/>
          </a:bodyPr>
          <a:lstStyle/>
          <a:p>
            <a:pPr algn="ctr"/>
            <a:r>
              <a:rPr lang="en-US" sz="800" b="1" dirty="0"/>
              <a:t>MADI Out</a:t>
            </a:r>
          </a:p>
          <a:p>
            <a:pPr algn="ctr"/>
            <a:r>
              <a:rPr lang="en-US" sz="800" dirty="0"/>
              <a:t>For converting to Dante</a:t>
            </a:r>
          </a:p>
        </p:txBody>
      </p:sp>
      <p:sp>
        <p:nvSpPr>
          <p:cNvPr id="60" name="Title 20"/>
          <p:cNvSpPr txBox="1">
            <a:spLocks/>
          </p:cNvSpPr>
          <p:nvPr/>
        </p:nvSpPr>
        <p:spPr>
          <a:xfrm>
            <a:off x="457200" y="457201"/>
            <a:ext cx="7772400" cy="381000"/>
          </a:xfrm>
          <a:prstGeom prst="rect">
            <a:avLst/>
          </a:prstGeom>
        </p:spPr>
        <p:txBody>
          <a:bodyPr vert="horz" lIns="91440" tIns="45720" rIns="91440" bIns="45720" rtlCol="0" anchor="ctr">
            <a:norm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mj-lt"/>
                <a:ea typeface="+mj-ea"/>
                <a:cs typeface="+mj-cs"/>
              </a:rPr>
              <a:t>Configuration 3: Single system, max I/O (2x Stage 64 + 4x Stage</a:t>
            </a:r>
            <a:r>
              <a:rPr kumimoji="0" lang="en-US" sz="1200" b="1" i="0" u="none" strike="noStrike" kern="1200" cap="none" spc="0" normalizeH="0" noProof="0" dirty="0">
                <a:ln>
                  <a:noFill/>
                </a:ln>
                <a:solidFill>
                  <a:schemeClr val="tx1"/>
                </a:solidFill>
                <a:effectLst/>
                <a:uLnTx/>
                <a:uFillTx/>
                <a:latin typeface="+mj-lt"/>
                <a:ea typeface="+mj-ea"/>
                <a:cs typeface="+mj-cs"/>
              </a:rPr>
              <a:t> 16), with 3P connectivity</a:t>
            </a:r>
            <a:endParaRPr kumimoji="0" lang="en-US" sz="1200" b="1" i="0" u="none" strike="noStrike" kern="1200" cap="none" spc="0" normalizeH="0" baseline="0" noProof="0" dirty="0">
              <a:ln>
                <a:noFill/>
              </a:ln>
              <a:solidFill>
                <a:schemeClr val="tx1"/>
              </a:solidFill>
              <a:effectLst/>
              <a:uLnTx/>
              <a:uFillTx/>
              <a:latin typeface="+mj-lt"/>
              <a:ea typeface="+mj-ea"/>
              <a:cs typeface="+mj-cs"/>
            </a:endParaRPr>
          </a:p>
        </p:txBody>
      </p:sp>
      <p:cxnSp>
        <p:nvCxnSpPr>
          <p:cNvPr id="63" name="Straight Connector 62"/>
          <p:cNvCxnSpPr/>
          <p:nvPr/>
        </p:nvCxnSpPr>
        <p:spPr>
          <a:xfrm rot="10800000">
            <a:off x="838200" y="4587240"/>
            <a:ext cx="109728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4" name="Group 63"/>
          <p:cNvGrpSpPr/>
          <p:nvPr/>
        </p:nvGrpSpPr>
        <p:grpSpPr>
          <a:xfrm>
            <a:off x="1219200" y="4474836"/>
            <a:ext cx="2667000" cy="1316364"/>
            <a:chOff x="5486400" y="1261280"/>
            <a:chExt cx="2667000" cy="1316364"/>
          </a:xfrm>
        </p:grpSpPr>
        <p:sp>
          <p:nvSpPr>
            <p:cNvPr id="65" name="TextBox 64"/>
            <p:cNvSpPr txBox="1"/>
            <p:nvPr/>
          </p:nvSpPr>
          <p:spPr>
            <a:xfrm>
              <a:off x="5486400" y="2362200"/>
              <a:ext cx="2667000" cy="215444"/>
            </a:xfrm>
            <a:prstGeom prst="rect">
              <a:avLst/>
            </a:prstGeom>
            <a:noFill/>
          </p:spPr>
          <p:txBody>
            <a:bodyPr wrap="square" rtlCol="0">
              <a:spAutoFit/>
            </a:bodyPr>
            <a:lstStyle/>
            <a:p>
              <a:pPr algn="ctr"/>
              <a:r>
                <a:rPr lang="en-US" sz="800" dirty="0"/>
                <a:t>32 fader strips, 8 analog in/8 analog out, 8 AES in/8 AES out</a:t>
              </a:r>
            </a:p>
          </p:txBody>
        </p:sp>
        <p:pic>
          <p:nvPicPr>
            <p:cNvPr id="66" name="Picture 65" descr="S6L_32D_simple.jpg"/>
            <p:cNvPicPr>
              <a:picLocks noChangeAspect="1"/>
            </p:cNvPicPr>
            <p:nvPr/>
          </p:nvPicPr>
          <p:blipFill>
            <a:blip r:embed="rId12" cstate="print"/>
            <a:stretch>
              <a:fillRect/>
            </a:stretch>
          </p:blipFill>
          <p:spPr>
            <a:xfrm>
              <a:off x="5726386" y="1261280"/>
              <a:ext cx="2187028" cy="1097280"/>
            </a:xfrm>
            <a:prstGeom prst="rect">
              <a:avLst/>
            </a:prstGeom>
          </p:spPr>
        </p:pic>
      </p:grpSp>
      <p:sp>
        <p:nvSpPr>
          <p:cNvPr id="67" name="TextBox 66"/>
          <p:cNvSpPr txBox="1"/>
          <p:nvPr/>
        </p:nvSpPr>
        <p:spPr>
          <a:xfrm>
            <a:off x="152400" y="4796135"/>
            <a:ext cx="1447800" cy="461665"/>
          </a:xfrm>
          <a:prstGeom prst="rect">
            <a:avLst/>
          </a:prstGeom>
          <a:noFill/>
        </p:spPr>
        <p:txBody>
          <a:bodyPr wrap="square" rtlCol="0">
            <a:spAutoFit/>
          </a:bodyPr>
          <a:lstStyle/>
          <a:p>
            <a:r>
              <a:rPr lang="en-US" sz="800" dirty="0"/>
              <a:t>Up to 128-channel record/playback via a single AVB Ethernet connection. </a:t>
            </a:r>
          </a:p>
        </p:txBody>
      </p:sp>
      <p:pic>
        <p:nvPicPr>
          <p:cNvPr id="68" name="Picture 67" descr="Mac_Pro_trashcan.png">
            <a:hlinkClick r:id="rId13"/>
          </p:cNvPr>
          <p:cNvPicPr>
            <a:picLocks noChangeAspect="1"/>
          </p:cNvPicPr>
          <p:nvPr/>
        </p:nvPicPr>
        <p:blipFill>
          <a:blip r:embed="rId14" cstate="print"/>
          <a:stretch>
            <a:fillRect/>
          </a:stretch>
        </p:blipFill>
        <p:spPr>
          <a:xfrm>
            <a:off x="609600" y="4185089"/>
            <a:ext cx="365760" cy="634702"/>
          </a:xfrm>
          <a:prstGeom prst="rect">
            <a:avLst/>
          </a:prstGeom>
        </p:spPr>
      </p:pic>
      <p:pic>
        <p:nvPicPr>
          <p:cNvPr id="55" name="Picture 54" descr="A picture containing drawing&#10;&#10;Description automatically generated">
            <a:extLst>
              <a:ext uri="{FF2B5EF4-FFF2-40B4-BE49-F238E27FC236}">
                <a16:creationId xmlns:a16="http://schemas.microsoft.com/office/drawing/2014/main" id="{C9C22166-FE94-4359-9BC5-68A1F58B7434}"/>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7894673" y="5949287"/>
            <a:ext cx="914402" cy="280417"/>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533400" y="1295400"/>
            <a:ext cx="8077200" cy="205740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8" name="Group 177"/>
          <p:cNvGrpSpPr/>
          <p:nvPr/>
        </p:nvGrpSpPr>
        <p:grpSpPr>
          <a:xfrm>
            <a:off x="3375210" y="1163781"/>
            <a:ext cx="5593080" cy="611234"/>
            <a:chOff x="3429000" y="1828800"/>
            <a:chExt cx="5593080" cy="611234"/>
          </a:xfrm>
        </p:grpSpPr>
        <p:pic>
          <p:nvPicPr>
            <p:cNvPr id="125" name="Picture 124" descr="Stage 32_front_outline.jpg"/>
            <p:cNvPicPr>
              <a:picLocks noChangeAspect="1"/>
            </p:cNvPicPr>
            <p:nvPr/>
          </p:nvPicPr>
          <p:blipFill>
            <a:blip r:embed="rId2" cstate="print"/>
            <a:stretch>
              <a:fillRect/>
            </a:stretch>
          </p:blipFill>
          <p:spPr>
            <a:xfrm>
              <a:off x="3429000" y="1828800"/>
              <a:ext cx="1325880" cy="611234"/>
            </a:xfrm>
            <a:prstGeom prst="rect">
              <a:avLst/>
            </a:prstGeom>
          </p:spPr>
        </p:pic>
        <p:pic>
          <p:nvPicPr>
            <p:cNvPr id="128" name="Picture 127" descr="Stage 32_front_outline.jpg"/>
            <p:cNvPicPr>
              <a:picLocks noChangeAspect="1"/>
            </p:cNvPicPr>
            <p:nvPr/>
          </p:nvPicPr>
          <p:blipFill>
            <a:blip r:embed="rId2" cstate="print"/>
            <a:stretch>
              <a:fillRect/>
            </a:stretch>
          </p:blipFill>
          <p:spPr>
            <a:xfrm>
              <a:off x="4851400" y="1828800"/>
              <a:ext cx="1325880" cy="611234"/>
            </a:xfrm>
            <a:prstGeom prst="rect">
              <a:avLst/>
            </a:prstGeom>
          </p:spPr>
        </p:pic>
        <p:pic>
          <p:nvPicPr>
            <p:cNvPr id="149" name="Picture 148" descr="Stage 32_front_outline.jpg"/>
            <p:cNvPicPr>
              <a:picLocks noChangeAspect="1"/>
            </p:cNvPicPr>
            <p:nvPr/>
          </p:nvPicPr>
          <p:blipFill>
            <a:blip r:embed="rId2" cstate="print"/>
            <a:stretch>
              <a:fillRect/>
            </a:stretch>
          </p:blipFill>
          <p:spPr>
            <a:xfrm>
              <a:off x="6273800" y="1828800"/>
              <a:ext cx="1325880" cy="611234"/>
            </a:xfrm>
            <a:prstGeom prst="rect">
              <a:avLst/>
            </a:prstGeom>
          </p:spPr>
        </p:pic>
        <p:pic>
          <p:nvPicPr>
            <p:cNvPr id="170" name="Picture 169" descr="Stage 32_front_outline.jpg"/>
            <p:cNvPicPr>
              <a:picLocks noChangeAspect="1"/>
            </p:cNvPicPr>
            <p:nvPr/>
          </p:nvPicPr>
          <p:blipFill>
            <a:blip r:embed="rId2" cstate="print"/>
            <a:stretch>
              <a:fillRect/>
            </a:stretch>
          </p:blipFill>
          <p:spPr>
            <a:xfrm>
              <a:off x="7696200" y="1828800"/>
              <a:ext cx="1325880" cy="611234"/>
            </a:xfrm>
            <a:prstGeom prst="rect">
              <a:avLst/>
            </a:prstGeom>
          </p:spPr>
        </p:pic>
      </p:grpSp>
      <p:cxnSp>
        <p:nvCxnSpPr>
          <p:cNvPr id="156" name="Elbow Connector 155"/>
          <p:cNvCxnSpPr/>
          <p:nvPr/>
        </p:nvCxnSpPr>
        <p:spPr>
          <a:xfrm>
            <a:off x="990600" y="3998260"/>
            <a:ext cx="990600" cy="649940"/>
          </a:xfrm>
          <a:prstGeom prst="bentConnector3">
            <a:avLst>
              <a:gd name="adj1"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Elbow Connector 88"/>
          <p:cNvCxnSpPr/>
          <p:nvPr/>
        </p:nvCxnSpPr>
        <p:spPr>
          <a:xfrm rot="10800000" flipV="1">
            <a:off x="7010400" y="3998260"/>
            <a:ext cx="990600" cy="649940"/>
          </a:xfrm>
          <a:prstGeom prst="bentConnector3">
            <a:avLst>
              <a:gd name="adj1"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rot="5400000">
            <a:off x="5471160" y="3977640"/>
            <a:ext cx="109728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rot="5400000">
            <a:off x="5418775" y="3977640"/>
            <a:ext cx="109728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rot="5400000">
            <a:off x="2685751" y="3977640"/>
            <a:ext cx="109728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rot="5400000">
            <a:off x="2628610" y="3977640"/>
            <a:ext cx="109728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104634" y="1900535"/>
            <a:ext cx="1572866" cy="461665"/>
          </a:xfrm>
          <a:prstGeom prst="rect">
            <a:avLst/>
          </a:prstGeom>
          <a:noFill/>
        </p:spPr>
        <p:txBody>
          <a:bodyPr wrap="square" rtlCol="0">
            <a:spAutoFit/>
          </a:bodyPr>
          <a:lstStyle/>
          <a:p>
            <a:r>
              <a:rPr lang="en-US" sz="800" b="1" dirty="0"/>
              <a:t>Stage 64 I/O</a:t>
            </a:r>
          </a:p>
          <a:p>
            <a:r>
              <a:rPr lang="en-US" sz="800" dirty="0"/>
              <a:t>64in/32 out, @ 96k.</a:t>
            </a:r>
          </a:p>
          <a:p>
            <a:r>
              <a:rPr lang="en-US" sz="800" dirty="0"/>
              <a:t>Plus 64 MADI splits.</a:t>
            </a:r>
          </a:p>
        </p:txBody>
      </p:sp>
      <p:sp>
        <p:nvSpPr>
          <p:cNvPr id="15" name="TextBox 14"/>
          <p:cNvSpPr txBox="1"/>
          <p:nvPr/>
        </p:nvSpPr>
        <p:spPr>
          <a:xfrm>
            <a:off x="457200" y="76200"/>
            <a:ext cx="6096000" cy="276999"/>
          </a:xfrm>
          <a:prstGeom prst="rect">
            <a:avLst/>
          </a:prstGeom>
          <a:noFill/>
        </p:spPr>
        <p:txBody>
          <a:bodyPr wrap="square" rtlCol="0">
            <a:spAutoFit/>
          </a:bodyPr>
          <a:lstStyle/>
          <a:p>
            <a:r>
              <a:rPr lang="en-US" sz="1200" b="1" dirty="0"/>
              <a:t>Avid VENUE | S6L </a:t>
            </a:r>
          </a:p>
        </p:txBody>
      </p:sp>
      <p:sp>
        <p:nvSpPr>
          <p:cNvPr id="68" name="TextBox 67"/>
          <p:cNvSpPr txBox="1"/>
          <p:nvPr/>
        </p:nvSpPr>
        <p:spPr>
          <a:xfrm>
            <a:off x="7772400" y="4724400"/>
            <a:ext cx="625492" cy="369332"/>
          </a:xfrm>
          <a:prstGeom prst="rect">
            <a:avLst/>
          </a:prstGeom>
          <a:noFill/>
        </p:spPr>
        <p:txBody>
          <a:bodyPr wrap="none" rtlCol="0">
            <a:spAutoFit/>
          </a:bodyPr>
          <a:lstStyle/>
          <a:p>
            <a:r>
              <a:rPr lang="en-US" dirty="0"/>
              <a:t>Mon</a:t>
            </a:r>
          </a:p>
        </p:txBody>
      </p:sp>
      <p:graphicFrame>
        <p:nvGraphicFramePr>
          <p:cNvPr id="63" name="Table 62"/>
          <p:cNvGraphicFramePr>
            <a:graphicFrameLocks noGrp="1"/>
          </p:cNvGraphicFramePr>
          <p:nvPr>
            <p:extLst>
              <p:ext uri="{D42A27DB-BD31-4B8C-83A1-F6EECF244321}">
                <p14:modId xmlns:p14="http://schemas.microsoft.com/office/powerpoint/2010/main" val="2422478113"/>
              </p:ext>
            </p:extLst>
          </p:nvPr>
        </p:nvGraphicFramePr>
        <p:xfrm>
          <a:off x="228600" y="5867400"/>
          <a:ext cx="8686800" cy="937260"/>
        </p:xfrm>
        <a:graphic>
          <a:graphicData uri="http://schemas.openxmlformats.org/drawingml/2006/table">
            <a:tbl>
              <a:tblPr firstRow="1" bandRow="1">
                <a:tableStyleId>{5940675A-B579-460E-94D1-54222C63F5DA}</a:tableStyleId>
              </a:tblPr>
              <a:tblGrid>
                <a:gridCol w="1676400">
                  <a:extLst>
                    <a:ext uri="{9D8B030D-6E8A-4147-A177-3AD203B41FA5}">
                      <a16:colId xmlns:a16="http://schemas.microsoft.com/office/drawing/2014/main" val="20000"/>
                    </a:ext>
                  </a:extLst>
                </a:gridCol>
                <a:gridCol w="1447800">
                  <a:extLst>
                    <a:ext uri="{9D8B030D-6E8A-4147-A177-3AD203B41FA5}">
                      <a16:colId xmlns:a16="http://schemas.microsoft.com/office/drawing/2014/main" val="20001"/>
                    </a:ext>
                  </a:extLst>
                </a:gridCol>
                <a:gridCol w="1295400">
                  <a:extLst>
                    <a:ext uri="{9D8B030D-6E8A-4147-A177-3AD203B41FA5}">
                      <a16:colId xmlns:a16="http://schemas.microsoft.com/office/drawing/2014/main" val="20002"/>
                    </a:ext>
                  </a:extLst>
                </a:gridCol>
                <a:gridCol w="4267200">
                  <a:extLst>
                    <a:ext uri="{9D8B030D-6E8A-4147-A177-3AD203B41FA5}">
                      <a16:colId xmlns:a16="http://schemas.microsoft.com/office/drawing/2014/main" val="20003"/>
                    </a:ext>
                  </a:extLst>
                </a:gridCol>
              </a:tblGrid>
              <a:tr h="419100">
                <a:tc>
                  <a:txBody>
                    <a:bodyPr/>
                    <a:lstStyle/>
                    <a:p>
                      <a:r>
                        <a:rPr lang="en-US" sz="800" b="1" dirty="0"/>
                        <a:t>Project</a:t>
                      </a:r>
                    </a:p>
                    <a:p>
                      <a:r>
                        <a:rPr lang="en-US" sz="800" b="0" i="0" dirty="0">
                          <a:solidFill>
                            <a:schemeClr val="tx1"/>
                          </a:solidFill>
                        </a:rPr>
                        <a:t> - prepared for - </a:t>
                      </a:r>
                    </a:p>
                  </a:txBody>
                  <a:tcPr/>
                </a:tc>
                <a:tc>
                  <a:txBody>
                    <a:bodyPr/>
                    <a:lstStyle/>
                    <a:p>
                      <a:r>
                        <a:rPr lang="en-US" sz="800" b="1" dirty="0"/>
                        <a:t>CREATED BY</a:t>
                      </a:r>
                    </a:p>
                  </a:txBody>
                  <a:tcPr/>
                </a:tc>
                <a:tc>
                  <a:txBody>
                    <a:bodyPr/>
                    <a:lstStyle/>
                    <a:p>
                      <a:r>
                        <a:rPr lang="en-US" sz="800" b="1" dirty="0"/>
                        <a:t>PAGE 1 OF 1</a:t>
                      </a:r>
                    </a:p>
                  </a:txBody>
                  <a:tcPr/>
                </a:tc>
                <a:tc>
                  <a:txBody>
                    <a:bodyPr/>
                    <a:lstStyle/>
                    <a:p>
                      <a:endParaRPr lang="en-US" sz="800" dirty="0"/>
                    </a:p>
                  </a:txBody>
                  <a:tcPr/>
                </a:tc>
                <a:extLst>
                  <a:ext uri="{0D108BD9-81ED-4DB2-BD59-A6C34878D82A}">
                    <a16:rowId xmlns:a16="http://schemas.microsoft.com/office/drawing/2014/main" val="10000"/>
                  </a:ext>
                </a:extLst>
              </a:tr>
              <a:tr h="419100">
                <a:tc>
                  <a:txBody>
                    <a:bodyPr/>
                    <a:lstStyle/>
                    <a:p>
                      <a:r>
                        <a:rPr lang="en-US" sz="800" b="1" dirty="0"/>
                        <a:t>DESCRIPTION</a:t>
                      </a:r>
                    </a:p>
                    <a:p>
                      <a:pPr marL="0" marR="0" indent="0" algn="l" defTabSz="914400" rtl="0" eaLnBrk="1" fontAlgn="auto" latinLnBrk="0" hangingPunct="1">
                        <a:lnSpc>
                          <a:spcPct val="100000"/>
                        </a:lnSpc>
                        <a:spcBef>
                          <a:spcPts val="0"/>
                        </a:spcBef>
                        <a:spcAft>
                          <a:spcPts val="0"/>
                        </a:spcAft>
                        <a:buClrTx/>
                        <a:buSzTx/>
                        <a:buFontTx/>
                        <a:buNone/>
                        <a:tabLst/>
                        <a:defRPr/>
                      </a:pPr>
                      <a:r>
                        <a:rPr lang="en-US" sz="800" b="0" dirty="0"/>
                        <a:t>2x S6L-32D, E6L-192, 2x Stage 64 , 4x Stage 32, 2x Local 16, 3P </a:t>
                      </a:r>
                    </a:p>
                  </a:txBody>
                  <a:tcPr/>
                </a:tc>
                <a:tc>
                  <a:txBody>
                    <a:bodyPr/>
                    <a:lstStyle/>
                    <a:p>
                      <a:r>
                        <a:rPr lang="en-US" sz="800" b="1" dirty="0"/>
                        <a:t>DATE</a:t>
                      </a:r>
                    </a:p>
                  </a:txBody>
                  <a:tcPr/>
                </a:tc>
                <a:tc>
                  <a:txBody>
                    <a:bodyPr/>
                    <a:lstStyle/>
                    <a:p>
                      <a:r>
                        <a:rPr lang="en-US" sz="1000" b="1" dirty="0"/>
                        <a:t>NOT TO SCALE</a:t>
                      </a:r>
                    </a:p>
                  </a:txBody>
                  <a:tcPr/>
                </a:tc>
                <a:tc>
                  <a:txBody>
                    <a:bodyPr/>
                    <a:lstStyle/>
                    <a:p>
                      <a:r>
                        <a:rPr lang="en-US" sz="700" kern="1200" baseline="0" dirty="0">
                          <a:solidFill>
                            <a:schemeClr val="tx1"/>
                          </a:solidFill>
                          <a:latin typeface="+mn-lt"/>
                          <a:ea typeface="+mn-ea"/>
                          <a:cs typeface="+mn-cs"/>
                        </a:rPr>
                        <a:t>© 2020 Avid Technology, Inc., (“Avid”), all rights reserved. </a:t>
                      </a:r>
                      <a:r>
                        <a:rPr lang="en-US" sz="700" kern="1200" dirty="0">
                          <a:solidFill>
                            <a:schemeClr val="tx1"/>
                          </a:solidFill>
                          <a:latin typeface="+mn-lt"/>
                          <a:ea typeface="+mn-ea"/>
                          <a:cs typeface="+mn-cs"/>
                        </a:rPr>
                        <a:t>Avid, the Avid logo, and Avid VENUE are trademarks or registered trademarks of Avid Technology, Inc. or its subsidiaries in the United States and/or other countries. </a:t>
                      </a:r>
                      <a:r>
                        <a:rPr lang="en-US" sz="700" kern="1200" baseline="0" dirty="0">
                          <a:solidFill>
                            <a:schemeClr val="tx1"/>
                          </a:solidFill>
                          <a:latin typeface="+mn-lt"/>
                          <a:ea typeface="+mn-ea"/>
                          <a:cs typeface="+mn-cs"/>
                        </a:rPr>
                        <a:t>This guide may not be duplicated in whole or in part without the written consent of Avid. Product features, specifications, system requirements, and availability are subject to change without notice.</a:t>
                      </a:r>
                    </a:p>
                  </a:txBody>
                  <a:tcPr/>
                </a:tc>
                <a:extLst>
                  <a:ext uri="{0D108BD9-81ED-4DB2-BD59-A6C34878D82A}">
                    <a16:rowId xmlns:a16="http://schemas.microsoft.com/office/drawing/2014/main" val="10001"/>
                  </a:ext>
                </a:extLst>
              </a:tr>
            </a:tbl>
          </a:graphicData>
        </a:graphic>
      </p:graphicFrame>
      <p:pic>
        <p:nvPicPr>
          <p:cNvPr id="70" name="Picture 69" descr="Stage 64_outlines_64x32.png"/>
          <p:cNvPicPr>
            <a:picLocks noChangeAspect="1"/>
          </p:cNvPicPr>
          <p:nvPr/>
        </p:nvPicPr>
        <p:blipFill>
          <a:blip r:embed="rId3" cstate="print"/>
          <a:stretch>
            <a:fillRect/>
          </a:stretch>
        </p:blipFill>
        <p:spPr>
          <a:xfrm>
            <a:off x="1954305" y="719043"/>
            <a:ext cx="1325883" cy="1219202"/>
          </a:xfrm>
          <a:prstGeom prst="rect">
            <a:avLst/>
          </a:prstGeom>
        </p:spPr>
      </p:pic>
      <p:sp>
        <p:nvSpPr>
          <p:cNvPr id="67" name="TextBox 66"/>
          <p:cNvSpPr txBox="1"/>
          <p:nvPr/>
        </p:nvSpPr>
        <p:spPr>
          <a:xfrm>
            <a:off x="710432" y="4736068"/>
            <a:ext cx="584968" cy="369332"/>
          </a:xfrm>
          <a:prstGeom prst="rect">
            <a:avLst/>
          </a:prstGeom>
          <a:noFill/>
        </p:spPr>
        <p:txBody>
          <a:bodyPr wrap="none" rtlCol="0">
            <a:spAutoFit/>
          </a:bodyPr>
          <a:lstStyle/>
          <a:p>
            <a:r>
              <a:rPr lang="en-US" dirty="0"/>
              <a:t>FOH</a:t>
            </a:r>
          </a:p>
        </p:txBody>
      </p:sp>
      <p:pic>
        <p:nvPicPr>
          <p:cNvPr id="38" name="Picture 37" descr="Avid_logo_black.jpg"/>
          <p:cNvPicPr>
            <a:picLocks noChangeAspect="1"/>
          </p:cNvPicPr>
          <p:nvPr/>
        </p:nvPicPr>
        <p:blipFill>
          <a:blip r:embed="rId4" cstate="print"/>
          <a:stretch>
            <a:fillRect/>
          </a:stretch>
        </p:blipFill>
        <p:spPr>
          <a:xfrm>
            <a:off x="8153400" y="381000"/>
            <a:ext cx="457200" cy="138288"/>
          </a:xfrm>
          <a:prstGeom prst="rect">
            <a:avLst/>
          </a:prstGeom>
        </p:spPr>
      </p:pic>
      <p:sp>
        <p:nvSpPr>
          <p:cNvPr id="39" name="TextBox 38"/>
          <p:cNvSpPr txBox="1"/>
          <p:nvPr/>
        </p:nvSpPr>
        <p:spPr>
          <a:xfrm>
            <a:off x="533400" y="2416314"/>
            <a:ext cx="914400" cy="707886"/>
          </a:xfrm>
          <a:prstGeom prst="rect">
            <a:avLst/>
          </a:prstGeom>
          <a:noFill/>
        </p:spPr>
        <p:txBody>
          <a:bodyPr wrap="square" rtlCol="0">
            <a:spAutoFit/>
          </a:bodyPr>
          <a:lstStyle/>
          <a:p>
            <a:r>
              <a:rPr lang="en-US" sz="800" dirty="0"/>
              <a:t>Redundant S6L Network Ring</a:t>
            </a:r>
          </a:p>
          <a:p>
            <a:r>
              <a:rPr lang="en-US" sz="800" dirty="0"/>
              <a:t>Ethernet </a:t>
            </a:r>
            <a:br>
              <a:rPr lang="en-US" sz="800" dirty="0"/>
            </a:br>
            <a:r>
              <a:rPr lang="en-US" sz="800" dirty="0"/>
              <a:t>(Cat-5e/copper) or fiber-optic</a:t>
            </a:r>
          </a:p>
        </p:txBody>
      </p:sp>
      <p:sp>
        <p:nvSpPr>
          <p:cNvPr id="46" name="TextBox 45"/>
          <p:cNvSpPr txBox="1"/>
          <p:nvPr/>
        </p:nvSpPr>
        <p:spPr>
          <a:xfrm>
            <a:off x="733034" y="1900535"/>
            <a:ext cx="1572866" cy="461665"/>
          </a:xfrm>
          <a:prstGeom prst="rect">
            <a:avLst/>
          </a:prstGeom>
          <a:noFill/>
        </p:spPr>
        <p:txBody>
          <a:bodyPr wrap="square" rtlCol="0">
            <a:spAutoFit/>
          </a:bodyPr>
          <a:lstStyle/>
          <a:p>
            <a:r>
              <a:rPr lang="en-US" sz="800" b="1" dirty="0"/>
              <a:t>Stage 64 I/O</a:t>
            </a:r>
          </a:p>
          <a:p>
            <a:r>
              <a:rPr lang="en-US" sz="800" dirty="0"/>
              <a:t>64in/32 out, @ 96k.</a:t>
            </a:r>
          </a:p>
          <a:p>
            <a:r>
              <a:rPr lang="en-US" sz="800" dirty="0"/>
              <a:t>Plus 64 MADI splits.</a:t>
            </a:r>
          </a:p>
        </p:txBody>
      </p:sp>
      <p:pic>
        <p:nvPicPr>
          <p:cNvPr id="47" name="Picture 46" descr="Stage 64_outlines_64x32.png"/>
          <p:cNvPicPr>
            <a:picLocks noChangeAspect="1"/>
          </p:cNvPicPr>
          <p:nvPr/>
        </p:nvPicPr>
        <p:blipFill>
          <a:blip r:embed="rId3" cstate="print"/>
          <a:stretch>
            <a:fillRect/>
          </a:stretch>
        </p:blipFill>
        <p:spPr>
          <a:xfrm>
            <a:off x="582705" y="719043"/>
            <a:ext cx="1325883" cy="1219202"/>
          </a:xfrm>
          <a:prstGeom prst="rect">
            <a:avLst/>
          </a:prstGeom>
        </p:spPr>
      </p:pic>
      <p:sp>
        <p:nvSpPr>
          <p:cNvPr id="90" name="TextBox 89"/>
          <p:cNvSpPr txBox="1"/>
          <p:nvPr/>
        </p:nvSpPr>
        <p:spPr>
          <a:xfrm>
            <a:off x="7772400" y="4040124"/>
            <a:ext cx="1371600" cy="707886"/>
          </a:xfrm>
          <a:prstGeom prst="rect">
            <a:avLst/>
          </a:prstGeom>
          <a:noFill/>
        </p:spPr>
        <p:txBody>
          <a:bodyPr wrap="square" rtlCol="0">
            <a:spAutoFit/>
          </a:bodyPr>
          <a:lstStyle/>
          <a:p>
            <a:r>
              <a:rPr lang="en-US" sz="800" dirty="0"/>
              <a:t>Up to 128-channel record/playback to/from 1x Pro Tools system. If 2x</a:t>
            </a:r>
            <a:br>
              <a:rPr lang="en-US" sz="800" dirty="0"/>
            </a:br>
            <a:r>
              <a:rPr lang="en-US" sz="800" dirty="0"/>
              <a:t> Pro Tools, max 64-channels each. </a:t>
            </a:r>
          </a:p>
        </p:txBody>
      </p:sp>
      <p:pic>
        <p:nvPicPr>
          <p:cNvPr id="91" name="Picture 90" descr="Mac_Pro_trashcan.png">
            <a:hlinkClick r:id="rId5"/>
          </p:cNvPr>
          <p:cNvPicPr>
            <a:picLocks noChangeAspect="1"/>
          </p:cNvPicPr>
          <p:nvPr/>
        </p:nvPicPr>
        <p:blipFill>
          <a:blip r:embed="rId6" cstate="print"/>
          <a:stretch>
            <a:fillRect/>
          </a:stretch>
        </p:blipFill>
        <p:spPr>
          <a:xfrm>
            <a:off x="7940040" y="3429000"/>
            <a:ext cx="365760" cy="634702"/>
          </a:xfrm>
          <a:prstGeom prst="rect">
            <a:avLst/>
          </a:prstGeom>
        </p:spPr>
      </p:pic>
      <p:sp>
        <p:nvSpPr>
          <p:cNvPr id="107" name="TextBox 106"/>
          <p:cNvSpPr txBox="1"/>
          <p:nvPr/>
        </p:nvSpPr>
        <p:spPr>
          <a:xfrm>
            <a:off x="4572000" y="1816720"/>
            <a:ext cx="2810854" cy="338554"/>
          </a:xfrm>
          <a:prstGeom prst="rect">
            <a:avLst/>
          </a:prstGeom>
          <a:noFill/>
        </p:spPr>
        <p:txBody>
          <a:bodyPr wrap="square" rtlCol="0">
            <a:spAutoFit/>
          </a:bodyPr>
          <a:lstStyle/>
          <a:p>
            <a:pPr algn="ctr"/>
            <a:r>
              <a:rPr lang="en-US" sz="800" b="1" dirty="0"/>
              <a:t>4x Stage 32x</a:t>
            </a:r>
          </a:p>
          <a:p>
            <a:pPr algn="ctr"/>
            <a:r>
              <a:rPr lang="en-US" sz="800" dirty="0"/>
              <a:t>Each with 24 in/8out, @ 96k. Plus MADI splits of all 24inputs.</a:t>
            </a:r>
          </a:p>
        </p:txBody>
      </p:sp>
      <p:sp>
        <p:nvSpPr>
          <p:cNvPr id="109" name="TextBox 108"/>
          <p:cNvSpPr txBox="1"/>
          <p:nvPr/>
        </p:nvSpPr>
        <p:spPr>
          <a:xfrm>
            <a:off x="2057400" y="2410548"/>
            <a:ext cx="3200400" cy="830997"/>
          </a:xfrm>
          <a:prstGeom prst="rect">
            <a:avLst/>
          </a:prstGeom>
          <a:noFill/>
        </p:spPr>
        <p:txBody>
          <a:bodyPr wrap="square" rtlCol="0">
            <a:spAutoFit/>
          </a:bodyPr>
          <a:lstStyle/>
          <a:p>
            <a:r>
              <a:rPr lang="en-US" sz="800" b="1" dirty="0"/>
              <a:t>E6L-192 Engine</a:t>
            </a:r>
          </a:p>
          <a:p>
            <a:r>
              <a:rPr lang="en-US" sz="800" dirty="0"/>
              <a:t>192 Input Processing channels @ 96k. </a:t>
            </a:r>
            <a:endParaRPr lang="en-US" sz="1200" baseline="30000" dirty="0"/>
          </a:p>
          <a:p>
            <a:r>
              <a:rPr lang="en-US" sz="1200" baseline="30000" dirty="0"/>
              <a:t>_ </a:t>
            </a:r>
            <a:r>
              <a:rPr lang="en-US" sz="800" dirty="0"/>
              <a:t>2x AVB-192 Network Cards</a:t>
            </a:r>
          </a:p>
          <a:p>
            <a:r>
              <a:rPr lang="en-US" sz="1200" baseline="30000" dirty="0">
                <a:solidFill>
                  <a:srgbClr val="FF0000"/>
                </a:solidFill>
              </a:rPr>
              <a:t>_</a:t>
            </a:r>
            <a:r>
              <a:rPr lang="en-US" sz="800" baseline="30000" dirty="0"/>
              <a:t> </a:t>
            </a:r>
            <a:r>
              <a:rPr lang="en-US" sz="800" dirty="0"/>
              <a:t>2x MADI-192 MADI Option Cards (for converting to Dante)</a:t>
            </a:r>
          </a:p>
          <a:p>
            <a:r>
              <a:rPr lang="en-US" sz="1200" baseline="30000" dirty="0">
                <a:solidFill>
                  <a:srgbClr val="FF0000"/>
                </a:solidFill>
              </a:rPr>
              <a:t>_</a:t>
            </a:r>
            <a:r>
              <a:rPr lang="en-US" sz="800" dirty="0"/>
              <a:t> 1x MADI-192 MADI Option Card (for </a:t>
            </a:r>
            <a:r>
              <a:rPr lang="en-US" sz="800" dirty="0" err="1"/>
              <a:t>Comms</a:t>
            </a:r>
            <a:r>
              <a:rPr lang="en-US" sz="800" dirty="0"/>
              <a:t>)</a:t>
            </a:r>
          </a:p>
          <a:p>
            <a:r>
              <a:rPr lang="en-US" sz="1200" baseline="30000" dirty="0">
                <a:solidFill>
                  <a:srgbClr val="FFC000"/>
                </a:solidFill>
              </a:rPr>
              <a:t>_</a:t>
            </a:r>
            <a:r>
              <a:rPr lang="en-US" sz="800" dirty="0"/>
              <a:t> 1x WSG-HD Waves SoundGrid Card (for connecting to SoundGrid)</a:t>
            </a:r>
          </a:p>
        </p:txBody>
      </p:sp>
      <p:grpSp>
        <p:nvGrpSpPr>
          <p:cNvPr id="110" name="Group 109"/>
          <p:cNvGrpSpPr/>
          <p:nvPr/>
        </p:nvGrpSpPr>
        <p:grpSpPr>
          <a:xfrm>
            <a:off x="1752600" y="3948474"/>
            <a:ext cx="1280160" cy="457200"/>
            <a:chOff x="311749" y="3810000"/>
            <a:chExt cx="1280160" cy="457200"/>
          </a:xfrm>
        </p:grpSpPr>
        <p:pic>
          <p:nvPicPr>
            <p:cNvPr id="111" name="Picture 110" descr="Waves_Extreme Server.png"/>
            <p:cNvPicPr>
              <a:picLocks noChangeAspect="1"/>
            </p:cNvPicPr>
            <p:nvPr/>
          </p:nvPicPr>
          <p:blipFill>
            <a:blip r:embed="rId7" cstate="print"/>
            <a:stretch>
              <a:fillRect/>
            </a:stretch>
          </p:blipFill>
          <p:spPr>
            <a:xfrm>
              <a:off x="311749" y="3810000"/>
              <a:ext cx="1280160" cy="258053"/>
            </a:xfrm>
            <a:prstGeom prst="rect">
              <a:avLst/>
            </a:prstGeom>
          </p:spPr>
        </p:pic>
        <p:sp>
          <p:nvSpPr>
            <p:cNvPr id="112" name="TextBox 111"/>
            <p:cNvSpPr txBox="1"/>
            <p:nvPr/>
          </p:nvSpPr>
          <p:spPr>
            <a:xfrm>
              <a:off x="381000" y="4051756"/>
              <a:ext cx="1141659" cy="215444"/>
            </a:xfrm>
            <a:prstGeom prst="rect">
              <a:avLst/>
            </a:prstGeom>
            <a:noFill/>
          </p:spPr>
          <p:txBody>
            <a:bodyPr wrap="none" rtlCol="0">
              <a:spAutoFit/>
            </a:bodyPr>
            <a:lstStyle/>
            <a:p>
              <a:r>
                <a:rPr lang="en-US" sz="800" b="1" dirty="0"/>
                <a:t>Waves Extreme Server</a:t>
              </a:r>
            </a:p>
          </p:txBody>
        </p:sp>
      </p:grpSp>
      <p:grpSp>
        <p:nvGrpSpPr>
          <p:cNvPr id="113" name="Group 112"/>
          <p:cNvGrpSpPr/>
          <p:nvPr/>
        </p:nvGrpSpPr>
        <p:grpSpPr>
          <a:xfrm>
            <a:off x="2441181" y="3186474"/>
            <a:ext cx="1325880" cy="593773"/>
            <a:chOff x="4572000" y="4419600"/>
            <a:chExt cx="1325880" cy="593773"/>
          </a:xfrm>
        </p:grpSpPr>
        <p:grpSp>
          <p:nvGrpSpPr>
            <p:cNvPr id="114" name="Group 46"/>
            <p:cNvGrpSpPr/>
            <p:nvPr/>
          </p:nvGrpSpPr>
          <p:grpSpPr>
            <a:xfrm>
              <a:off x="4572000" y="4419600"/>
              <a:ext cx="1325880" cy="593773"/>
              <a:chOff x="5181600" y="4419600"/>
              <a:chExt cx="1325880" cy="593773"/>
            </a:xfrm>
          </p:grpSpPr>
          <p:grpSp>
            <p:nvGrpSpPr>
              <p:cNvPr id="116" name="Group 37"/>
              <p:cNvGrpSpPr/>
              <p:nvPr/>
            </p:nvGrpSpPr>
            <p:grpSpPr>
              <a:xfrm>
                <a:off x="5181600" y="4419600"/>
                <a:ext cx="1325880" cy="593773"/>
                <a:chOff x="1905000" y="1219200"/>
                <a:chExt cx="1325880" cy="593773"/>
              </a:xfrm>
            </p:grpSpPr>
            <p:pic>
              <p:nvPicPr>
                <p:cNvPr id="120" name="Picture 119" descr="E6L_Back_outlines.png"/>
                <p:cNvPicPr>
                  <a:picLocks noChangeAspect="1"/>
                </p:cNvPicPr>
                <p:nvPr/>
              </p:nvPicPr>
              <p:blipFill>
                <a:blip r:embed="rId8" cstate="print"/>
                <a:stretch>
                  <a:fillRect/>
                </a:stretch>
              </p:blipFill>
              <p:spPr>
                <a:xfrm>
                  <a:off x="1905000" y="1219200"/>
                  <a:ext cx="1325880" cy="593773"/>
                </a:xfrm>
                <a:prstGeom prst="rect">
                  <a:avLst/>
                </a:prstGeom>
              </p:spPr>
            </p:pic>
            <p:pic>
              <p:nvPicPr>
                <p:cNvPr id="121" name="Picture 120" descr="AVB-192_outline.jpg"/>
                <p:cNvPicPr>
                  <a:picLocks noChangeAspect="1"/>
                </p:cNvPicPr>
                <p:nvPr/>
              </p:nvPicPr>
              <p:blipFill>
                <a:blip r:embed="rId9" cstate="print"/>
                <a:stretch>
                  <a:fillRect/>
                </a:stretch>
              </p:blipFill>
              <p:spPr>
                <a:xfrm>
                  <a:off x="2458472" y="1330932"/>
                  <a:ext cx="295104" cy="90108"/>
                </a:xfrm>
                <a:prstGeom prst="rect">
                  <a:avLst/>
                </a:prstGeom>
              </p:spPr>
            </p:pic>
          </p:grpSp>
          <p:pic>
            <p:nvPicPr>
              <p:cNvPr id="117" name="Picture 116" descr="MADI-192_outline.eps">
                <a:hlinkClick r:id="rId10"/>
              </p:cNvPr>
              <p:cNvPicPr>
                <a:picLocks noChangeAspect="1"/>
              </p:cNvPicPr>
              <p:nvPr/>
            </p:nvPicPr>
            <p:blipFill>
              <a:blip r:embed="rId11" cstate="print"/>
              <a:stretch>
                <a:fillRect/>
              </a:stretch>
            </p:blipFill>
            <p:spPr>
              <a:xfrm>
                <a:off x="6087601" y="4731546"/>
                <a:ext cx="228600" cy="42551"/>
              </a:xfrm>
              <a:prstGeom prst="rect">
                <a:avLst/>
              </a:prstGeom>
            </p:spPr>
          </p:pic>
          <p:pic>
            <p:nvPicPr>
              <p:cNvPr id="118" name="Picture 117" descr="MADI-192_outline.eps">
                <a:hlinkClick r:id="rId10"/>
              </p:cNvPr>
              <p:cNvPicPr>
                <a:picLocks noChangeAspect="1"/>
              </p:cNvPicPr>
              <p:nvPr/>
            </p:nvPicPr>
            <p:blipFill>
              <a:blip r:embed="rId11" cstate="print"/>
              <a:stretch>
                <a:fillRect/>
              </a:stretch>
            </p:blipFill>
            <p:spPr>
              <a:xfrm>
                <a:off x="6087601" y="4787392"/>
                <a:ext cx="228600" cy="42551"/>
              </a:xfrm>
              <a:prstGeom prst="rect">
                <a:avLst/>
              </a:prstGeom>
            </p:spPr>
          </p:pic>
          <p:pic>
            <p:nvPicPr>
              <p:cNvPr id="119" name="Picture 118" descr="MADI-192_outline.eps">
                <a:hlinkClick r:id="rId10"/>
              </p:cNvPr>
              <p:cNvPicPr>
                <a:picLocks noChangeAspect="1"/>
              </p:cNvPicPr>
              <p:nvPr/>
            </p:nvPicPr>
            <p:blipFill>
              <a:blip r:embed="rId11" cstate="print"/>
              <a:stretch>
                <a:fillRect/>
              </a:stretch>
            </p:blipFill>
            <p:spPr>
              <a:xfrm>
                <a:off x="6087601" y="4841418"/>
                <a:ext cx="228600" cy="42551"/>
              </a:xfrm>
              <a:prstGeom prst="rect">
                <a:avLst/>
              </a:prstGeom>
            </p:spPr>
          </p:pic>
        </p:grpSp>
        <p:pic>
          <p:nvPicPr>
            <p:cNvPr id="115" name="Picture 114" descr="WSG-HD_outline.jpg">
              <a:hlinkClick r:id="rId12"/>
            </p:cNvPr>
            <p:cNvPicPr>
              <a:picLocks noChangeAspect="1"/>
            </p:cNvPicPr>
            <p:nvPr/>
          </p:nvPicPr>
          <p:blipFill>
            <a:blip r:embed="rId13" cstate="print"/>
            <a:stretch>
              <a:fillRect/>
            </a:stretch>
          </p:blipFill>
          <p:spPr>
            <a:xfrm>
              <a:off x="5175435" y="4729636"/>
              <a:ext cx="228600" cy="40139"/>
            </a:xfrm>
            <a:prstGeom prst="rect">
              <a:avLst/>
            </a:prstGeom>
          </p:spPr>
        </p:pic>
      </p:grpSp>
      <p:cxnSp>
        <p:nvCxnSpPr>
          <p:cNvPr id="122" name="Elbow Connector 121"/>
          <p:cNvCxnSpPr/>
          <p:nvPr/>
        </p:nvCxnSpPr>
        <p:spPr>
          <a:xfrm rot="5400000">
            <a:off x="2799577" y="3631344"/>
            <a:ext cx="415935" cy="218325"/>
          </a:xfrm>
          <a:prstGeom prst="bentConnector3">
            <a:avLst>
              <a:gd name="adj1" fmla="val 77666"/>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rot="5400000">
            <a:off x="3241183" y="3702814"/>
            <a:ext cx="36576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rot="5400000">
            <a:off x="3288723" y="3750354"/>
            <a:ext cx="36576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148" name="Group 147"/>
          <p:cNvGrpSpPr/>
          <p:nvPr/>
        </p:nvGrpSpPr>
        <p:grpSpPr>
          <a:xfrm>
            <a:off x="3275268" y="3803569"/>
            <a:ext cx="1144332" cy="503767"/>
            <a:chOff x="3366203" y="3588895"/>
            <a:chExt cx="1144332" cy="503767"/>
          </a:xfrm>
        </p:grpSpPr>
        <p:sp>
          <p:nvSpPr>
            <p:cNvPr id="126" name="Oval 125"/>
            <p:cNvSpPr/>
            <p:nvPr/>
          </p:nvSpPr>
          <p:spPr>
            <a:xfrm>
              <a:off x="3366203" y="3588895"/>
              <a:ext cx="1133475" cy="503767"/>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TextBox 126"/>
            <p:cNvSpPr txBox="1"/>
            <p:nvPr/>
          </p:nvSpPr>
          <p:spPr>
            <a:xfrm>
              <a:off x="3387744" y="3612437"/>
              <a:ext cx="1122791" cy="461665"/>
            </a:xfrm>
            <a:prstGeom prst="rect">
              <a:avLst/>
            </a:prstGeom>
            <a:noFill/>
          </p:spPr>
          <p:txBody>
            <a:bodyPr wrap="square" rtlCol="0">
              <a:spAutoFit/>
            </a:bodyPr>
            <a:lstStyle/>
            <a:p>
              <a:pPr algn="ctr"/>
              <a:r>
                <a:rPr lang="en-US" sz="800" b="1" dirty="0"/>
                <a:t>MADI Out</a:t>
              </a:r>
            </a:p>
            <a:p>
              <a:pPr algn="ctr"/>
              <a:r>
                <a:rPr lang="en-US" sz="800" dirty="0"/>
                <a:t>For converting up to 128 </a:t>
              </a:r>
              <a:r>
                <a:rPr lang="en-US" sz="800" dirty="0" err="1"/>
                <a:t>ch</a:t>
              </a:r>
              <a:r>
                <a:rPr lang="en-US" sz="800" dirty="0"/>
                <a:t>. to Dante</a:t>
              </a:r>
            </a:p>
          </p:txBody>
        </p:sp>
      </p:grpSp>
      <p:grpSp>
        <p:nvGrpSpPr>
          <p:cNvPr id="129" name="Group 128"/>
          <p:cNvGrpSpPr/>
          <p:nvPr/>
        </p:nvGrpSpPr>
        <p:grpSpPr>
          <a:xfrm>
            <a:off x="4660198" y="2424474"/>
            <a:ext cx="3493202" cy="1995126"/>
            <a:chOff x="2145598" y="2057400"/>
            <a:chExt cx="3493202" cy="1995126"/>
          </a:xfrm>
        </p:grpSpPr>
        <p:sp>
          <p:nvSpPr>
            <p:cNvPr id="130" name="TextBox 129"/>
            <p:cNvSpPr txBox="1"/>
            <p:nvPr/>
          </p:nvSpPr>
          <p:spPr>
            <a:xfrm>
              <a:off x="2438400" y="2057400"/>
              <a:ext cx="3200400" cy="830997"/>
            </a:xfrm>
            <a:prstGeom prst="rect">
              <a:avLst/>
            </a:prstGeom>
            <a:noFill/>
          </p:spPr>
          <p:txBody>
            <a:bodyPr wrap="square" rtlCol="0">
              <a:spAutoFit/>
            </a:bodyPr>
            <a:lstStyle/>
            <a:p>
              <a:r>
                <a:rPr lang="en-US" sz="800" b="1" dirty="0"/>
                <a:t>E6L-192 Engine</a:t>
              </a:r>
            </a:p>
            <a:p>
              <a:r>
                <a:rPr lang="en-US" sz="800" dirty="0"/>
                <a:t>192 Input Processing channels @ 96k.</a:t>
              </a:r>
            </a:p>
            <a:p>
              <a:r>
                <a:rPr lang="en-US" sz="1200" baseline="30000" dirty="0"/>
                <a:t>_ </a:t>
              </a:r>
              <a:r>
                <a:rPr lang="en-US" sz="800" dirty="0"/>
                <a:t>2x AVB-192 Network Cards</a:t>
              </a:r>
            </a:p>
            <a:p>
              <a:r>
                <a:rPr lang="en-US" sz="1200" baseline="30000" dirty="0">
                  <a:solidFill>
                    <a:srgbClr val="FF0000"/>
                  </a:solidFill>
                </a:rPr>
                <a:t>_</a:t>
              </a:r>
              <a:r>
                <a:rPr lang="en-US" sz="800" baseline="30000" dirty="0"/>
                <a:t> </a:t>
              </a:r>
              <a:r>
                <a:rPr lang="en-US" sz="800" dirty="0"/>
                <a:t>2x MADI-192 MADI Option Cards (for converting to Dante)</a:t>
              </a:r>
            </a:p>
            <a:p>
              <a:r>
                <a:rPr lang="en-US" sz="1200" baseline="30000" dirty="0">
                  <a:solidFill>
                    <a:srgbClr val="FF0000"/>
                  </a:solidFill>
                </a:rPr>
                <a:t>_</a:t>
              </a:r>
              <a:r>
                <a:rPr lang="en-US" sz="800" dirty="0"/>
                <a:t> 1x MADI-192 MADI Option Card (for </a:t>
              </a:r>
              <a:r>
                <a:rPr lang="en-US" sz="800" dirty="0" err="1"/>
                <a:t>Comms</a:t>
              </a:r>
              <a:r>
                <a:rPr lang="en-US" sz="800" dirty="0"/>
                <a:t>)</a:t>
              </a:r>
            </a:p>
            <a:p>
              <a:r>
                <a:rPr lang="en-US" sz="1200" baseline="30000" dirty="0">
                  <a:solidFill>
                    <a:srgbClr val="FFC000"/>
                  </a:solidFill>
                </a:rPr>
                <a:t>_</a:t>
              </a:r>
              <a:r>
                <a:rPr lang="en-US" sz="800" dirty="0"/>
                <a:t> 1x WSG-HD Waves SoundGrid Card (for connecting to SoundGrid)</a:t>
              </a:r>
            </a:p>
          </p:txBody>
        </p:sp>
        <p:grpSp>
          <p:nvGrpSpPr>
            <p:cNvPr id="131" name="Group 109"/>
            <p:cNvGrpSpPr/>
            <p:nvPr/>
          </p:nvGrpSpPr>
          <p:grpSpPr>
            <a:xfrm>
              <a:off x="2145598" y="3595326"/>
              <a:ext cx="1280160" cy="457200"/>
              <a:chOff x="311749" y="3810000"/>
              <a:chExt cx="1280160" cy="457200"/>
            </a:xfrm>
          </p:grpSpPr>
          <p:pic>
            <p:nvPicPr>
              <p:cNvPr id="146" name="Picture 145" descr="Waves_Extreme Server.png"/>
              <p:cNvPicPr>
                <a:picLocks noChangeAspect="1"/>
              </p:cNvPicPr>
              <p:nvPr/>
            </p:nvPicPr>
            <p:blipFill>
              <a:blip r:embed="rId7" cstate="print"/>
              <a:stretch>
                <a:fillRect/>
              </a:stretch>
            </p:blipFill>
            <p:spPr>
              <a:xfrm>
                <a:off x="311749" y="3810000"/>
                <a:ext cx="1280160" cy="258053"/>
              </a:xfrm>
              <a:prstGeom prst="rect">
                <a:avLst/>
              </a:prstGeom>
            </p:spPr>
          </p:pic>
          <p:sp>
            <p:nvSpPr>
              <p:cNvPr id="147" name="TextBox 146"/>
              <p:cNvSpPr txBox="1"/>
              <p:nvPr/>
            </p:nvSpPr>
            <p:spPr>
              <a:xfrm>
                <a:off x="381000" y="4051756"/>
                <a:ext cx="1141659" cy="215444"/>
              </a:xfrm>
              <a:prstGeom prst="rect">
                <a:avLst/>
              </a:prstGeom>
              <a:noFill/>
            </p:spPr>
            <p:txBody>
              <a:bodyPr wrap="none" rtlCol="0">
                <a:spAutoFit/>
              </a:bodyPr>
              <a:lstStyle/>
              <a:p>
                <a:r>
                  <a:rPr lang="en-US" sz="800" b="1" dirty="0"/>
                  <a:t>Waves Extreme Server</a:t>
                </a:r>
              </a:p>
            </p:txBody>
          </p:sp>
        </p:grpSp>
        <p:grpSp>
          <p:nvGrpSpPr>
            <p:cNvPr id="132" name="Group 112"/>
            <p:cNvGrpSpPr/>
            <p:nvPr/>
          </p:nvGrpSpPr>
          <p:grpSpPr>
            <a:xfrm>
              <a:off x="2717353" y="2833326"/>
              <a:ext cx="1325880" cy="593773"/>
              <a:chOff x="4572000" y="4419600"/>
              <a:chExt cx="1325880" cy="593773"/>
            </a:xfrm>
          </p:grpSpPr>
          <p:grpSp>
            <p:nvGrpSpPr>
              <p:cNvPr id="138" name="Group 46"/>
              <p:cNvGrpSpPr/>
              <p:nvPr/>
            </p:nvGrpSpPr>
            <p:grpSpPr>
              <a:xfrm>
                <a:off x="4572000" y="4419600"/>
                <a:ext cx="1325880" cy="593773"/>
                <a:chOff x="5181600" y="4419600"/>
                <a:chExt cx="1325880" cy="593773"/>
              </a:xfrm>
            </p:grpSpPr>
            <p:grpSp>
              <p:nvGrpSpPr>
                <p:cNvPr id="140" name="Group 37"/>
                <p:cNvGrpSpPr/>
                <p:nvPr/>
              </p:nvGrpSpPr>
              <p:grpSpPr>
                <a:xfrm>
                  <a:off x="5181600" y="4419600"/>
                  <a:ext cx="1325880" cy="593773"/>
                  <a:chOff x="1905000" y="1219200"/>
                  <a:chExt cx="1325880" cy="593773"/>
                </a:xfrm>
              </p:grpSpPr>
              <p:pic>
                <p:nvPicPr>
                  <p:cNvPr id="144" name="Picture 143" descr="E6L_Back_outlines.png"/>
                  <p:cNvPicPr>
                    <a:picLocks noChangeAspect="1"/>
                  </p:cNvPicPr>
                  <p:nvPr/>
                </p:nvPicPr>
                <p:blipFill>
                  <a:blip r:embed="rId8" cstate="print"/>
                  <a:stretch>
                    <a:fillRect/>
                  </a:stretch>
                </p:blipFill>
                <p:spPr>
                  <a:xfrm>
                    <a:off x="1905000" y="1219200"/>
                    <a:ext cx="1325880" cy="593773"/>
                  </a:xfrm>
                  <a:prstGeom prst="rect">
                    <a:avLst/>
                  </a:prstGeom>
                </p:spPr>
              </p:pic>
              <p:pic>
                <p:nvPicPr>
                  <p:cNvPr id="145" name="Picture 144" descr="AVB-192_outline.jpg"/>
                  <p:cNvPicPr>
                    <a:picLocks noChangeAspect="1"/>
                  </p:cNvPicPr>
                  <p:nvPr/>
                </p:nvPicPr>
                <p:blipFill>
                  <a:blip r:embed="rId9" cstate="print"/>
                  <a:stretch>
                    <a:fillRect/>
                  </a:stretch>
                </p:blipFill>
                <p:spPr>
                  <a:xfrm>
                    <a:off x="2458472" y="1330932"/>
                    <a:ext cx="295104" cy="90108"/>
                  </a:xfrm>
                  <a:prstGeom prst="rect">
                    <a:avLst/>
                  </a:prstGeom>
                </p:spPr>
              </p:pic>
            </p:grpSp>
            <p:pic>
              <p:nvPicPr>
                <p:cNvPr id="141" name="Picture 140" descr="MADI-192_outline.eps">
                  <a:hlinkClick r:id="rId10"/>
                </p:cNvPr>
                <p:cNvPicPr>
                  <a:picLocks noChangeAspect="1"/>
                </p:cNvPicPr>
                <p:nvPr/>
              </p:nvPicPr>
              <p:blipFill>
                <a:blip r:embed="rId11" cstate="print"/>
                <a:stretch>
                  <a:fillRect/>
                </a:stretch>
              </p:blipFill>
              <p:spPr>
                <a:xfrm>
                  <a:off x="6087601" y="4731546"/>
                  <a:ext cx="228600" cy="42551"/>
                </a:xfrm>
                <a:prstGeom prst="rect">
                  <a:avLst/>
                </a:prstGeom>
              </p:spPr>
            </p:pic>
            <p:pic>
              <p:nvPicPr>
                <p:cNvPr id="142" name="Picture 141" descr="MADI-192_outline.eps">
                  <a:hlinkClick r:id="rId10"/>
                </p:cNvPr>
                <p:cNvPicPr>
                  <a:picLocks noChangeAspect="1"/>
                </p:cNvPicPr>
                <p:nvPr/>
              </p:nvPicPr>
              <p:blipFill>
                <a:blip r:embed="rId11" cstate="print"/>
                <a:stretch>
                  <a:fillRect/>
                </a:stretch>
              </p:blipFill>
              <p:spPr>
                <a:xfrm>
                  <a:off x="6087601" y="4787392"/>
                  <a:ext cx="228600" cy="42551"/>
                </a:xfrm>
                <a:prstGeom prst="rect">
                  <a:avLst/>
                </a:prstGeom>
              </p:spPr>
            </p:pic>
            <p:pic>
              <p:nvPicPr>
                <p:cNvPr id="143" name="Picture 142" descr="MADI-192_outline.eps">
                  <a:hlinkClick r:id="rId10"/>
                </p:cNvPr>
                <p:cNvPicPr>
                  <a:picLocks noChangeAspect="1"/>
                </p:cNvPicPr>
                <p:nvPr/>
              </p:nvPicPr>
              <p:blipFill>
                <a:blip r:embed="rId11" cstate="print"/>
                <a:stretch>
                  <a:fillRect/>
                </a:stretch>
              </p:blipFill>
              <p:spPr>
                <a:xfrm>
                  <a:off x="6087601" y="4841418"/>
                  <a:ext cx="228600" cy="42551"/>
                </a:xfrm>
                <a:prstGeom prst="rect">
                  <a:avLst/>
                </a:prstGeom>
              </p:spPr>
            </p:pic>
          </p:grpSp>
          <p:pic>
            <p:nvPicPr>
              <p:cNvPr id="139" name="Picture 138" descr="WSG-HD_outline.jpg">
                <a:hlinkClick r:id="rId12"/>
              </p:cNvPr>
              <p:cNvPicPr>
                <a:picLocks noChangeAspect="1"/>
              </p:cNvPicPr>
              <p:nvPr/>
            </p:nvPicPr>
            <p:blipFill>
              <a:blip r:embed="rId13" cstate="print"/>
              <a:stretch>
                <a:fillRect/>
              </a:stretch>
            </p:blipFill>
            <p:spPr>
              <a:xfrm>
                <a:off x="5175435" y="4729636"/>
                <a:ext cx="228600" cy="40139"/>
              </a:xfrm>
              <a:prstGeom prst="rect">
                <a:avLst/>
              </a:prstGeom>
            </p:spPr>
          </p:pic>
        </p:grpSp>
        <p:cxnSp>
          <p:nvCxnSpPr>
            <p:cNvPr id="133" name="Elbow Connector 132"/>
            <p:cNvCxnSpPr/>
            <p:nvPr/>
          </p:nvCxnSpPr>
          <p:spPr>
            <a:xfrm rot="5400000">
              <a:off x="3075749" y="3278196"/>
              <a:ext cx="415935" cy="218325"/>
            </a:xfrm>
            <a:prstGeom prst="bentConnector3">
              <a:avLst>
                <a:gd name="adj1" fmla="val 77666"/>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rot="5400000">
              <a:off x="3568956" y="3349666"/>
              <a:ext cx="36576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rot="5400000">
              <a:off x="3616496" y="3397206"/>
              <a:ext cx="36576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36" name="Oval 135"/>
            <p:cNvSpPr/>
            <p:nvPr/>
          </p:nvSpPr>
          <p:spPr>
            <a:xfrm>
              <a:off x="3541576" y="3450421"/>
              <a:ext cx="1133475" cy="503767"/>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7" name="TextBox 136"/>
            <p:cNvSpPr txBox="1"/>
            <p:nvPr/>
          </p:nvSpPr>
          <p:spPr>
            <a:xfrm>
              <a:off x="3563117" y="3473963"/>
              <a:ext cx="1122791" cy="461665"/>
            </a:xfrm>
            <a:prstGeom prst="rect">
              <a:avLst/>
            </a:prstGeom>
            <a:noFill/>
          </p:spPr>
          <p:txBody>
            <a:bodyPr wrap="square" rtlCol="0">
              <a:spAutoFit/>
            </a:bodyPr>
            <a:lstStyle/>
            <a:p>
              <a:pPr algn="ctr"/>
              <a:r>
                <a:rPr lang="en-US" sz="800" b="1" dirty="0"/>
                <a:t>MADI Out</a:t>
              </a:r>
            </a:p>
            <a:p>
              <a:pPr algn="ctr"/>
              <a:r>
                <a:rPr lang="en-US" sz="800" dirty="0"/>
                <a:t>For converting up to 128 </a:t>
              </a:r>
              <a:r>
                <a:rPr lang="en-US" sz="800" dirty="0" err="1"/>
                <a:t>ch</a:t>
              </a:r>
              <a:r>
                <a:rPr lang="en-US" sz="800" dirty="0"/>
                <a:t>. to Dante</a:t>
              </a:r>
            </a:p>
          </p:txBody>
        </p:sp>
      </p:grpSp>
      <p:grpSp>
        <p:nvGrpSpPr>
          <p:cNvPr id="150" name="Group 149"/>
          <p:cNvGrpSpPr/>
          <p:nvPr/>
        </p:nvGrpSpPr>
        <p:grpSpPr>
          <a:xfrm>
            <a:off x="1371600" y="4474836"/>
            <a:ext cx="2667000" cy="1316364"/>
            <a:chOff x="5486400" y="1261280"/>
            <a:chExt cx="2667000" cy="1316364"/>
          </a:xfrm>
        </p:grpSpPr>
        <p:sp>
          <p:nvSpPr>
            <p:cNvPr id="151" name="TextBox 150"/>
            <p:cNvSpPr txBox="1"/>
            <p:nvPr/>
          </p:nvSpPr>
          <p:spPr>
            <a:xfrm>
              <a:off x="5486400" y="2362200"/>
              <a:ext cx="2667000" cy="215444"/>
            </a:xfrm>
            <a:prstGeom prst="rect">
              <a:avLst/>
            </a:prstGeom>
            <a:noFill/>
          </p:spPr>
          <p:txBody>
            <a:bodyPr wrap="square" rtlCol="0">
              <a:spAutoFit/>
            </a:bodyPr>
            <a:lstStyle/>
            <a:p>
              <a:pPr algn="ctr"/>
              <a:r>
                <a:rPr lang="en-US" sz="800" dirty="0"/>
                <a:t>32 fader strips, 8 analog in/8 analog out, 8 AES in/8 AES out</a:t>
              </a:r>
            </a:p>
          </p:txBody>
        </p:sp>
        <p:pic>
          <p:nvPicPr>
            <p:cNvPr id="152" name="Picture 151" descr="S6L_32D_simple.jpg"/>
            <p:cNvPicPr>
              <a:picLocks noChangeAspect="1"/>
            </p:cNvPicPr>
            <p:nvPr/>
          </p:nvPicPr>
          <p:blipFill>
            <a:blip r:embed="rId14" cstate="print"/>
            <a:stretch>
              <a:fillRect/>
            </a:stretch>
          </p:blipFill>
          <p:spPr>
            <a:xfrm>
              <a:off x="5726386" y="1261280"/>
              <a:ext cx="2187028" cy="1097280"/>
            </a:xfrm>
            <a:prstGeom prst="rect">
              <a:avLst/>
            </a:prstGeom>
          </p:spPr>
        </p:pic>
      </p:grpSp>
      <p:grpSp>
        <p:nvGrpSpPr>
          <p:cNvPr id="153" name="Group 152"/>
          <p:cNvGrpSpPr/>
          <p:nvPr/>
        </p:nvGrpSpPr>
        <p:grpSpPr>
          <a:xfrm>
            <a:off x="5029200" y="4495800"/>
            <a:ext cx="2667000" cy="1316364"/>
            <a:chOff x="5486400" y="1261280"/>
            <a:chExt cx="2667000" cy="1316364"/>
          </a:xfrm>
        </p:grpSpPr>
        <p:sp>
          <p:nvSpPr>
            <p:cNvPr id="154" name="TextBox 153"/>
            <p:cNvSpPr txBox="1"/>
            <p:nvPr/>
          </p:nvSpPr>
          <p:spPr>
            <a:xfrm>
              <a:off x="5486400" y="2362200"/>
              <a:ext cx="2667000" cy="215444"/>
            </a:xfrm>
            <a:prstGeom prst="rect">
              <a:avLst/>
            </a:prstGeom>
            <a:noFill/>
          </p:spPr>
          <p:txBody>
            <a:bodyPr wrap="square" rtlCol="0">
              <a:spAutoFit/>
            </a:bodyPr>
            <a:lstStyle/>
            <a:p>
              <a:pPr algn="ctr"/>
              <a:r>
                <a:rPr lang="en-US" sz="800" dirty="0"/>
                <a:t>32 fader strips, 8 analog in/8 analog out, 8 AES in/8 AES out</a:t>
              </a:r>
            </a:p>
          </p:txBody>
        </p:sp>
        <p:pic>
          <p:nvPicPr>
            <p:cNvPr id="155" name="Picture 154" descr="S6L_32D_simple.jpg"/>
            <p:cNvPicPr>
              <a:picLocks noChangeAspect="1"/>
            </p:cNvPicPr>
            <p:nvPr/>
          </p:nvPicPr>
          <p:blipFill>
            <a:blip r:embed="rId14" cstate="print"/>
            <a:stretch>
              <a:fillRect/>
            </a:stretch>
          </p:blipFill>
          <p:spPr>
            <a:xfrm>
              <a:off x="5726386" y="1261280"/>
              <a:ext cx="2187028" cy="1097280"/>
            </a:xfrm>
            <a:prstGeom prst="rect">
              <a:avLst/>
            </a:prstGeom>
          </p:spPr>
        </p:pic>
      </p:grpSp>
      <p:sp>
        <p:nvSpPr>
          <p:cNvPr id="157" name="TextBox 156"/>
          <p:cNvSpPr txBox="1"/>
          <p:nvPr/>
        </p:nvSpPr>
        <p:spPr>
          <a:xfrm>
            <a:off x="304800" y="4040124"/>
            <a:ext cx="1219200" cy="707886"/>
          </a:xfrm>
          <a:prstGeom prst="rect">
            <a:avLst/>
          </a:prstGeom>
          <a:noFill/>
        </p:spPr>
        <p:txBody>
          <a:bodyPr wrap="square" rtlCol="0">
            <a:spAutoFit/>
          </a:bodyPr>
          <a:lstStyle/>
          <a:p>
            <a:r>
              <a:rPr lang="en-US" sz="800" dirty="0"/>
              <a:t>Up to 128-channel record/playback to/from 1x Pro Tools system. If 2x Pro Tools, max 64-channels each. </a:t>
            </a:r>
          </a:p>
        </p:txBody>
      </p:sp>
      <p:pic>
        <p:nvPicPr>
          <p:cNvPr id="158" name="Picture 157" descr="Mac_Pro_trashcan.png">
            <a:hlinkClick r:id="rId5"/>
          </p:cNvPr>
          <p:cNvPicPr>
            <a:picLocks noChangeAspect="1"/>
          </p:cNvPicPr>
          <p:nvPr/>
        </p:nvPicPr>
        <p:blipFill>
          <a:blip r:embed="rId6" cstate="print"/>
          <a:stretch>
            <a:fillRect/>
          </a:stretch>
        </p:blipFill>
        <p:spPr>
          <a:xfrm>
            <a:off x="701040" y="3429000"/>
            <a:ext cx="365760" cy="634702"/>
          </a:xfrm>
          <a:prstGeom prst="rect">
            <a:avLst/>
          </a:prstGeom>
        </p:spPr>
      </p:pic>
      <p:cxnSp>
        <p:nvCxnSpPr>
          <p:cNvPr id="160" name="Straight Connector 159"/>
          <p:cNvCxnSpPr/>
          <p:nvPr/>
        </p:nvCxnSpPr>
        <p:spPr>
          <a:xfrm rot="5400000" flipH="1" flipV="1">
            <a:off x="1454208" y="953596"/>
            <a:ext cx="609600"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62" name="Straight Connector 161"/>
          <p:cNvCxnSpPr/>
          <p:nvPr/>
        </p:nvCxnSpPr>
        <p:spPr>
          <a:xfrm>
            <a:off x="1725705" y="648796"/>
            <a:ext cx="5181600"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166" name="Group 165"/>
          <p:cNvGrpSpPr/>
          <p:nvPr/>
        </p:nvGrpSpPr>
        <p:grpSpPr>
          <a:xfrm>
            <a:off x="3092480" y="709756"/>
            <a:ext cx="3810000" cy="548640"/>
            <a:chOff x="3200400" y="594360"/>
            <a:chExt cx="3810000" cy="548640"/>
          </a:xfrm>
        </p:grpSpPr>
        <p:cxnSp>
          <p:nvCxnSpPr>
            <p:cNvPr id="161" name="Straight Connector 160"/>
            <p:cNvCxnSpPr/>
            <p:nvPr/>
          </p:nvCxnSpPr>
          <p:spPr>
            <a:xfrm rot="5400000" flipH="1" flipV="1">
              <a:off x="2932488" y="868680"/>
              <a:ext cx="548640"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63" name="Straight Connector 162"/>
            <p:cNvCxnSpPr/>
            <p:nvPr/>
          </p:nvCxnSpPr>
          <p:spPr>
            <a:xfrm>
              <a:off x="3200400" y="594360"/>
              <a:ext cx="3810000"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167" name="Group 166"/>
          <p:cNvGrpSpPr/>
          <p:nvPr/>
        </p:nvGrpSpPr>
        <p:grpSpPr>
          <a:xfrm>
            <a:off x="4278090" y="888970"/>
            <a:ext cx="2629136" cy="787429"/>
            <a:chOff x="3200400" y="594360"/>
            <a:chExt cx="2377440" cy="548640"/>
          </a:xfrm>
        </p:grpSpPr>
        <p:cxnSp>
          <p:nvCxnSpPr>
            <p:cNvPr id="168" name="Straight Connector 167"/>
            <p:cNvCxnSpPr/>
            <p:nvPr/>
          </p:nvCxnSpPr>
          <p:spPr>
            <a:xfrm rot="5400000" flipH="1" flipV="1">
              <a:off x="2932488" y="868680"/>
              <a:ext cx="548640"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a:xfrm>
              <a:off x="3200400" y="594360"/>
              <a:ext cx="2377440"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171" name="Group 170"/>
          <p:cNvGrpSpPr/>
          <p:nvPr/>
        </p:nvGrpSpPr>
        <p:grpSpPr>
          <a:xfrm>
            <a:off x="5704262" y="1006646"/>
            <a:ext cx="1930818" cy="669754"/>
            <a:chOff x="3200400" y="594360"/>
            <a:chExt cx="2377440" cy="548640"/>
          </a:xfrm>
        </p:grpSpPr>
        <p:cxnSp>
          <p:nvCxnSpPr>
            <p:cNvPr id="172" name="Straight Connector 171"/>
            <p:cNvCxnSpPr/>
            <p:nvPr/>
          </p:nvCxnSpPr>
          <p:spPr>
            <a:xfrm rot="5400000" flipH="1" flipV="1">
              <a:off x="2932488" y="868680"/>
              <a:ext cx="548640"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a:off x="3200400" y="594360"/>
              <a:ext cx="2377440"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174" name="Group 173"/>
          <p:cNvGrpSpPr/>
          <p:nvPr/>
        </p:nvGrpSpPr>
        <p:grpSpPr>
          <a:xfrm flipH="1">
            <a:off x="7166883" y="988320"/>
            <a:ext cx="1399426" cy="685249"/>
            <a:chOff x="3200400" y="594360"/>
            <a:chExt cx="2377440" cy="548640"/>
          </a:xfrm>
        </p:grpSpPr>
        <p:cxnSp>
          <p:nvCxnSpPr>
            <p:cNvPr id="175" name="Straight Connector 174"/>
            <p:cNvCxnSpPr/>
            <p:nvPr/>
          </p:nvCxnSpPr>
          <p:spPr>
            <a:xfrm rot="5400000" flipH="1" flipV="1">
              <a:off x="2932488" y="868680"/>
              <a:ext cx="548640"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76" name="Straight Connector 175"/>
            <p:cNvCxnSpPr/>
            <p:nvPr/>
          </p:nvCxnSpPr>
          <p:spPr>
            <a:xfrm>
              <a:off x="3200400" y="594360"/>
              <a:ext cx="2377440"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grpSp>
      <p:cxnSp>
        <p:nvCxnSpPr>
          <p:cNvPr id="177" name="Straight Connector 176"/>
          <p:cNvCxnSpPr/>
          <p:nvPr/>
        </p:nvCxnSpPr>
        <p:spPr>
          <a:xfrm rot="5400000" flipH="1" flipV="1">
            <a:off x="6767505" y="1299561"/>
            <a:ext cx="731520"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
        <p:nvSpPr>
          <p:cNvPr id="164" name="Oval 163"/>
          <p:cNvSpPr/>
          <p:nvPr/>
        </p:nvSpPr>
        <p:spPr>
          <a:xfrm>
            <a:off x="6712008" y="496396"/>
            <a:ext cx="1371600" cy="609600"/>
          </a:xfrm>
          <a:prstGeom prst="ellipse">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5" name="TextBox 164"/>
          <p:cNvSpPr txBox="1"/>
          <p:nvPr/>
        </p:nvSpPr>
        <p:spPr>
          <a:xfrm>
            <a:off x="6635808" y="572596"/>
            <a:ext cx="1524000" cy="461665"/>
          </a:xfrm>
          <a:prstGeom prst="rect">
            <a:avLst/>
          </a:prstGeom>
          <a:noFill/>
          <a:ln>
            <a:noFill/>
          </a:ln>
        </p:spPr>
        <p:txBody>
          <a:bodyPr wrap="square" rtlCol="0">
            <a:spAutoFit/>
          </a:bodyPr>
          <a:lstStyle/>
          <a:p>
            <a:pPr algn="ctr"/>
            <a:r>
              <a:rPr lang="en-US" sz="800" b="1" dirty="0"/>
              <a:t>MADI Splits</a:t>
            </a:r>
          </a:p>
          <a:p>
            <a:pPr algn="ctr"/>
            <a:r>
              <a:rPr lang="en-US" sz="800" dirty="0"/>
              <a:t>To broadcast or backup recording</a:t>
            </a:r>
          </a:p>
        </p:txBody>
      </p:sp>
      <p:sp>
        <p:nvSpPr>
          <p:cNvPr id="159" name="Title 20"/>
          <p:cNvSpPr txBox="1">
            <a:spLocks/>
          </p:cNvSpPr>
          <p:nvPr/>
        </p:nvSpPr>
        <p:spPr>
          <a:xfrm>
            <a:off x="457200" y="196516"/>
            <a:ext cx="7772400" cy="381000"/>
          </a:xfrm>
          <a:prstGeom prst="rect">
            <a:avLst/>
          </a:prstGeom>
        </p:spPr>
        <p:txBody>
          <a:bodyPr vert="horz" lIns="91440" tIns="45720" rIns="91440" bIns="45720" rtlCol="0" anchor="ctr">
            <a:norm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mj-lt"/>
                <a:ea typeface="+mj-ea"/>
                <a:cs typeface="+mj-cs"/>
              </a:rPr>
              <a:t>Configuration 5: Dual System, max I/O (2x Stage 64 + 4x Stage 32), with 3P connectivity</a:t>
            </a:r>
          </a:p>
        </p:txBody>
      </p:sp>
      <p:pic>
        <p:nvPicPr>
          <p:cNvPr id="92" name="Picture 91" descr="A picture containing drawing&#10;&#10;Description automatically generated">
            <a:extLst>
              <a:ext uri="{FF2B5EF4-FFF2-40B4-BE49-F238E27FC236}">
                <a16:creationId xmlns:a16="http://schemas.microsoft.com/office/drawing/2014/main" id="{7D602076-0824-4B8A-84E3-F652E0582BE1}"/>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7894673" y="5949287"/>
            <a:ext cx="914402" cy="280417"/>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40418910-5441-4230-9CAF-F225AC1785E0}"/>
              </a:ext>
            </a:extLst>
          </p:cNvPr>
          <p:cNvSpPr txBox="1"/>
          <p:nvPr/>
        </p:nvSpPr>
        <p:spPr>
          <a:xfrm>
            <a:off x="457200" y="76200"/>
            <a:ext cx="6096000" cy="276999"/>
          </a:xfrm>
          <a:prstGeom prst="rect">
            <a:avLst/>
          </a:prstGeom>
          <a:noFill/>
        </p:spPr>
        <p:txBody>
          <a:bodyPr wrap="square" rtlCol="0">
            <a:spAutoFit/>
          </a:bodyPr>
          <a:lstStyle/>
          <a:p>
            <a:r>
              <a:rPr lang="en-US" sz="1200" b="1" dirty="0"/>
              <a:t>Avid VENUE | S6L </a:t>
            </a:r>
          </a:p>
        </p:txBody>
      </p:sp>
      <p:sp>
        <p:nvSpPr>
          <p:cNvPr id="7" name="Title 20">
            <a:extLst>
              <a:ext uri="{FF2B5EF4-FFF2-40B4-BE49-F238E27FC236}">
                <a16:creationId xmlns:a16="http://schemas.microsoft.com/office/drawing/2014/main" id="{3CA19BDD-5960-48D3-B07D-053FBD6C501E}"/>
              </a:ext>
            </a:extLst>
          </p:cNvPr>
          <p:cNvSpPr txBox="1">
            <a:spLocks/>
          </p:cNvSpPr>
          <p:nvPr/>
        </p:nvSpPr>
        <p:spPr>
          <a:xfrm>
            <a:off x="457200" y="196516"/>
            <a:ext cx="7772400" cy="381000"/>
          </a:xfrm>
          <a:prstGeom prst="rect">
            <a:avLst/>
          </a:prstGeom>
        </p:spPr>
        <p:txBody>
          <a:bodyPr vert="horz" lIns="91440" tIns="45720" rIns="91440" bIns="45720" rtlCol="0" anchor="ctr">
            <a:norm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US" sz="1200" b="1" i="0" u="none" strike="noStrike" kern="1200" cap="none" spc="0" normalizeH="0" baseline="0" noProof="0" dirty="0">
                <a:ln>
                  <a:noFill/>
                </a:ln>
                <a:solidFill>
                  <a:schemeClr val="tx1"/>
                </a:solidFill>
                <a:effectLst/>
                <a:uLnTx/>
                <a:uFillTx/>
                <a:latin typeface="+mj-lt"/>
                <a:ea typeface="+mj-ea"/>
                <a:cs typeface="+mj-cs"/>
              </a:rPr>
              <a:t>Configuration 6: Dual System, max I/O (2x Stage 64 + 4x Stage 32), redundant star configuration using Luminex switches</a:t>
            </a:r>
          </a:p>
        </p:txBody>
      </p:sp>
      <p:pic>
        <p:nvPicPr>
          <p:cNvPr id="11" name="Picture 10" descr="Stage 64_outlines_64x32.png">
            <a:extLst>
              <a:ext uri="{FF2B5EF4-FFF2-40B4-BE49-F238E27FC236}">
                <a16:creationId xmlns:a16="http://schemas.microsoft.com/office/drawing/2014/main" id="{63F66AB8-8FF6-4D3A-8AC3-8B2DE9FF268D}"/>
              </a:ext>
            </a:extLst>
          </p:cNvPr>
          <p:cNvPicPr>
            <a:picLocks noChangeAspect="1"/>
          </p:cNvPicPr>
          <p:nvPr/>
        </p:nvPicPr>
        <p:blipFill>
          <a:blip r:embed="rId2" cstate="print"/>
          <a:stretch>
            <a:fillRect/>
          </a:stretch>
        </p:blipFill>
        <p:spPr>
          <a:xfrm>
            <a:off x="1497991" y="4722137"/>
            <a:ext cx="1005840" cy="924909"/>
          </a:xfrm>
          <a:prstGeom prst="rect">
            <a:avLst/>
          </a:prstGeom>
        </p:spPr>
      </p:pic>
      <p:pic>
        <p:nvPicPr>
          <p:cNvPr id="16" name="Picture 15" descr="Stage 32_front_outline.jpg">
            <a:extLst>
              <a:ext uri="{FF2B5EF4-FFF2-40B4-BE49-F238E27FC236}">
                <a16:creationId xmlns:a16="http://schemas.microsoft.com/office/drawing/2014/main" id="{1F212E4A-11EB-4148-ACE4-9FF46A3B0B6F}"/>
              </a:ext>
            </a:extLst>
          </p:cNvPr>
          <p:cNvPicPr>
            <a:picLocks noChangeAspect="1"/>
          </p:cNvPicPr>
          <p:nvPr/>
        </p:nvPicPr>
        <p:blipFill>
          <a:blip r:embed="rId3" cstate="print"/>
          <a:stretch>
            <a:fillRect/>
          </a:stretch>
        </p:blipFill>
        <p:spPr>
          <a:xfrm>
            <a:off x="3918632" y="5013926"/>
            <a:ext cx="1005840" cy="463695"/>
          </a:xfrm>
          <a:prstGeom prst="rect">
            <a:avLst/>
          </a:prstGeom>
        </p:spPr>
      </p:pic>
      <p:pic>
        <p:nvPicPr>
          <p:cNvPr id="19" name="Picture 18" descr="S6L_32D_simple.jpg">
            <a:extLst>
              <a:ext uri="{FF2B5EF4-FFF2-40B4-BE49-F238E27FC236}">
                <a16:creationId xmlns:a16="http://schemas.microsoft.com/office/drawing/2014/main" id="{58B1CCE4-FD6A-4781-9BA7-946AF5119544}"/>
              </a:ext>
            </a:extLst>
          </p:cNvPr>
          <p:cNvPicPr>
            <a:picLocks noChangeAspect="1"/>
          </p:cNvPicPr>
          <p:nvPr/>
        </p:nvPicPr>
        <p:blipFill>
          <a:blip r:embed="rId4" cstate="print"/>
          <a:stretch>
            <a:fillRect/>
          </a:stretch>
        </p:blipFill>
        <p:spPr>
          <a:xfrm>
            <a:off x="5334000" y="1295400"/>
            <a:ext cx="1463040" cy="734040"/>
          </a:xfrm>
          <a:prstGeom prst="rect">
            <a:avLst/>
          </a:prstGeom>
        </p:spPr>
      </p:pic>
      <p:pic>
        <p:nvPicPr>
          <p:cNvPr id="20" name="Picture 19" descr="S6L_32D_simple.jpg">
            <a:extLst>
              <a:ext uri="{FF2B5EF4-FFF2-40B4-BE49-F238E27FC236}">
                <a16:creationId xmlns:a16="http://schemas.microsoft.com/office/drawing/2014/main" id="{9F290C14-5780-4DCD-8EF8-5C3A38514564}"/>
              </a:ext>
            </a:extLst>
          </p:cNvPr>
          <p:cNvPicPr>
            <a:picLocks noChangeAspect="1"/>
          </p:cNvPicPr>
          <p:nvPr/>
        </p:nvPicPr>
        <p:blipFill>
          <a:blip r:embed="rId4" cstate="print"/>
          <a:stretch>
            <a:fillRect/>
          </a:stretch>
        </p:blipFill>
        <p:spPr>
          <a:xfrm>
            <a:off x="990600" y="1295400"/>
            <a:ext cx="1463040" cy="734040"/>
          </a:xfrm>
          <a:prstGeom prst="rect">
            <a:avLst/>
          </a:prstGeom>
        </p:spPr>
      </p:pic>
      <p:pic>
        <p:nvPicPr>
          <p:cNvPr id="21" name="Picture 20">
            <a:extLst>
              <a:ext uri="{FF2B5EF4-FFF2-40B4-BE49-F238E27FC236}">
                <a16:creationId xmlns:a16="http://schemas.microsoft.com/office/drawing/2014/main" id="{E08E9F7F-7E70-4D2D-923A-83EF962E8D1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03831" y="1564634"/>
            <a:ext cx="457200" cy="307013"/>
          </a:xfrm>
          <a:prstGeom prst="rect">
            <a:avLst/>
          </a:prstGeom>
        </p:spPr>
      </p:pic>
      <p:pic>
        <p:nvPicPr>
          <p:cNvPr id="23" name="Picture 22">
            <a:extLst>
              <a:ext uri="{FF2B5EF4-FFF2-40B4-BE49-F238E27FC236}">
                <a16:creationId xmlns:a16="http://schemas.microsoft.com/office/drawing/2014/main" id="{4C300302-81CE-496F-B2CB-757877B506F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01664" y="1564634"/>
            <a:ext cx="457200" cy="307013"/>
          </a:xfrm>
          <a:prstGeom prst="rect">
            <a:avLst/>
          </a:prstGeom>
        </p:spPr>
      </p:pic>
      <p:pic>
        <p:nvPicPr>
          <p:cNvPr id="25" name="Picture 24" descr="Stage 64_outlines_64x32.png">
            <a:extLst>
              <a:ext uri="{FF2B5EF4-FFF2-40B4-BE49-F238E27FC236}">
                <a16:creationId xmlns:a16="http://schemas.microsoft.com/office/drawing/2014/main" id="{A4DFC477-B1F7-44F0-AEFF-3B5D2763F695}"/>
              </a:ext>
            </a:extLst>
          </p:cNvPr>
          <p:cNvPicPr>
            <a:picLocks noChangeAspect="1"/>
          </p:cNvPicPr>
          <p:nvPr/>
        </p:nvPicPr>
        <p:blipFill>
          <a:blip r:embed="rId2" cstate="print"/>
          <a:stretch>
            <a:fillRect/>
          </a:stretch>
        </p:blipFill>
        <p:spPr>
          <a:xfrm>
            <a:off x="2702312" y="4722137"/>
            <a:ext cx="1005840" cy="924909"/>
          </a:xfrm>
          <a:prstGeom prst="rect">
            <a:avLst/>
          </a:prstGeom>
        </p:spPr>
      </p:pic>
      <p:pic>
        <p:nvPicPr>
          <p:cNvPr id="26" name="Picture 25" descr="Stage 32_front_outline.jpg">
            <a:extLst>
              <a:ext uri="{FF2B5EF4-FFF2-40B4-BE49-F238E27FC236}">
                <a16:creationId xmlns:a16="http://schemas.microsoft.com/office/drawing/2014/main" id="{82CB10C7-1987-4A7C-9091-0C57CD6C5C13}"/>
              </a:ext>
            </a:extLst>
          </p:cNvPr>
          <p:cNvPicPr>
            <a:picLocks noChangeAspect="1"/>
          </p:cNvPicPr>
          <p:nvPr/>
        </p:nvPicPr>
        <p:blipFill>
          <a:blip r:embed="rId3" cstate="print"/>
          <a:stretch>
            <a:fillRect/>
          </a:stretch>
        </p:blipFill>
        <p:spPr>
          <a:xfrm>
            <a:off x="5115810" y="5013926"/>
            <a:ext cx="1005840" cy="463695"/>
          </a:xfrm>
          <a:prstGeom prst="rect">
            <a:avLst/>
          </a:prstGeom>
        </p:spPr>
      </p:pic>
      <p:pic>
        <p:nvPicPr>
          <p:cNvPr id="27" name="Picture 26" descr="Stage 32_front_outline.jpg">
            <a:extLst>
              <a:ext uri="{FF2B5EF4-FFF2-40B4-BE49-F238E27FC236}">
                <a16:creationId xmlns:a16="http://schemas.microsoft.com/office/drawing/2014/main" id="{49726461-357F-46BA-BDDE-A2517DAB8E81}"/>
              </a:ext>
            </a:extLst>
          </p:cNvPr>
          <p:cNvPicPr>
            <a:picLocks noChangeAspect="1"/>
          </p:cNvPicPr>
          <p:nvPr/>
        </p:nvPicPr>
        <p:blipFill>
          <a:blip r:embed="rId3" cstate="print"/>
          <a:stretch>
            <a:fillRect/>
          </a:stretch>
        </p:blipFill>
        <p:spPr>
          <a:xfrm>
            <a:off x="6273351" y="5013926"/>
            <a:ext cx="1005840" cy="463695"/>
          </a:xfrm>
          <a:prstGeom prst="rect">
            <a:avLst/>
          </a:prstGeom>
        </p:spPr>
      </p:pic>
      <p:pic>
        <p:nvPicPr>
          <p:cNvPr id="28" name="Picture 27" descr="Stage 32_front_outline.jpg">
            <a:extLst>
              <a:ext uri="{FF2B5EF4-FFF2-40B4-BE49-F238E27FC236}">
                <a16:creationId xmlns:a16="http://schemas.microsoft.com/office/drawing/2014/main" id="{B8EEEFDA-A77F-4F08-9F0B-0A5E8040D855}"/>
              </a:ext>
            </a:extLst>
          </p:cNvPr>
          <p:cNvPicPr>
            <a:picLocks noChangeAspect="1"/>
          </p:cNvPicPr>
          <p:nvPr/>
        </p:nvPicPr>
        <p:blipFill>
          <a:blip r:embed="rId3" cstate="print"/>
          <a:stretch>
            <a:fillRect/>
          </a:stretch>
        </p:blipFill>
        <p:spPr>
          <a:xfrm>
            <a:off x="7430892" y="5013926"/>
            <a:ext cx="1005840" cy="463695"/>
          </a:xfrm>
          <a:prstGeom prst="rect">
            <a:avLst/>
          </a:prstGeom>
        </p:spPr>
      </p:pic>
      <p:pic>
        <p:nvPicPr>
          <p:cNvPr id="29" name="Picture 28">
            <a:extLst>
              <a:ext uri="{FF2B5EF4-FFF2-40B4-BE49-F238E27FC236}">
                <a16:creationId xmlns:a16="http://schemas.microsoft.com/office/drawing/2014/main" id="{46377185-838D-40F7-BC87-A01EA116602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78552" y="3748991"/>
            <a:ext cx="1280160" cy="140077"/>
          </a:xfrm>
          <a:prstGeom prst="rect">
            <a:avLst/>
          </a:prstGeom>
        </p:spPr>
      </p:pic>
      <p:grpSp>
        <p:nvGrpSpPr>
          <p:cNvPr id="38" name="Group 37">
            <a:extLst>
              <a:ext uri="{FF2B5EF4-FFF2-40B4-BE49-F238E27FC236}">
                <a16:creationId xmlns:a16="http://schemas.microsoft.com/office/drawing/2014/main" id="{5AC7B5AE-4178-4B31-865E-A93F6CC37CE2}"/>
              </a:ext>
            </a:extLst>
          </p:cNvPr>
          <p:cNvGrpSpPr/>
          <p:nvPr/>
        </p:nvGrpSpPr>
        <p:grpSpPr>
          <a:xfrm>
            <a:off x="2603088" y="1804411"/>
            <a:ext cx="242857" cy="905703"/>
            <a:chOff x="2511648" y="2312421"/>
            <a:chExt cx="242857" cy="905703"/>
          </a:xfrm>
        </p:grpSpPr>
        <p:cxnSp>
          <p:nvCxnSpPr>
            <p:cNvPr id="33" name="Connector: Elbow 32">
              <a:extLst>
                <a:ext uri="{FF2B5EF4-FFF2-40B4-BE49-F238E27FC236}">
                  <a16:creationId xmlns:a16="http://schemas.microsoft.com/office/drawing/2014/main" id="{50872BD7-5F01-4437-9267-BE65585828AC}"/>
                </a:ext>
              </a:extLst>
            </p:cNvPr>
            <p:cNvCxnSpPr>
              <a:cxnSpLocks/>
            </p:cNvCxnSpPr>
            <p:nvPr/>
          </p:nvCxnSpPr>
          <p:spPr>
            <a:xfrm rot="5400000">
              <a:off x="2210942" y="2653293"/>
              <a:ext cx="884436" cy="202691"/>
            </a:xfrm>
            <a:prstGeom prst="bentConnector3">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Connector: Elbow 34">
              <a:extLst>
                <a:ext uri="{FF2B5EF4-FFF2-40B4-BE49-F238E27FC236}">
                  <a16:creationId xmlns:a16="http://schemas.microsoft.com/office/drawing/2014/main" id="{BC491CC6-48BB-4D94-BDF8-D35CF71D1E41}"/>
                </a:ext>
              </a:extLst>
            </p:cNvPr>
            <p:cNvCxnSpPr>
              <a:cxnSpLocks/>
            </p:cNvCxnSpPr>
            <p:nvPr/>
          </p:nvCxnSpPr>
          <p:spPr>
            <a:xfrm rot="16200000" flipH="1">
              <a:off x="2139131" y="2684939"/>
              <a:ext cx="905702" cy="160668"/>
            </a:xfrm>
            <a:prstGeom prst="bentConnector3">
              <a:avLst>
                <a:gd name="adj1" fmla="val 44130"/>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39" name="Connector: Elbow 38">
            <a:extLst>
              <a:ext uri="{FF2B5EF4-FFF2-40B4-BE49-F238E27FC236}">
                <a16:creationId xmlns:a16="http://schemas.microsoft.com/office/drawing/2014/main" id="{EC10D480-DE4C-4530-B937-3C49FB8B58B8}"/>
              </a:ext>
            </a:extLst>
          </p:cNvPr>
          <p:cNvCxnSpPr>
            <a:cxnSpLocks/>
          </p:cNvCxnSpPr>
          <p:nvPr/>
        </p:nvCxnSpPr>
        <p:spPr>
          <a:xfrm rot="5400000">
            <a:off x="4606155" y="2137709"/>
            <a:ext cx="884436" cy="202691"/>
          </a:xfrm>
          <a:prstGeom prst="bentConnector3">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Connector: Elbow 39">
            <a:extLst>
              <a:ext uri="{FF2B5EF4-FFF2-40B4-BE49-F238E27FC236}">
                <a16:creationId xmlns:a16="http://schemas.microsoft.com/office/drawing/2014/main" id="{87BE8D10-B2BB-4EFB-93C2-8969F5943A63}"/>
              </a:ext>
            </a:extLst>
          </p:cNvPr>
          <p:cNvCxnSpPr>
            <a:cxnSpLocks/>
          </p:cNvCxnSpPr>
          <p:nvPr/>
        </p:nvCxnSpPr>
        <p:spPr>
          <a:xfrm rot="16200000" flipH="1">
            <a:off x="4534344" y="2169355"/>
            <a:ext cx="905702" cy="160668"/>
          </a:xfrm>
          <a:prstGeom prst="bentConnector3">
            <a:avLst>
              <a:gd name="adj1" fmla="val 44130"/>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Connector: Elbow 52">
            <a:extLst>
              <a:ext uri="{FF2B5EF4-FFF2-40B4-BE49-F238E27FC236}">
                <a16:creationId xmlns:a16="http://schemas.microsoft.com/office/drawing/2014/main" id="{55CE6703-456B-4D2D-BCD8-ACABD5B33930}"/>
              </a:ext>
            </a:extLst>
          </p:cNvPr>
          <p:cNvCxnSpPr>
            <a:cxnSpLocks/>
            <a:stCxn id="54" idx="2"/>
          </p:cNvCxnSpPr>
          <p:nvPr/>
        </p:nvCxnSpPr>
        <p:spPr>
          <a:xfrm flipH="1">
            <a:off x="2396844" y="3867863"/>
            <a:ext cx="1521788" cy="1501286"/>
          </a:xfrm>
          <a:prstGeom prst="straightConnector1">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Connector: Elbow 52">
            <a:extLst>
              <a:ext uri="{FF2B5EF4-FFF2-40B4-BE49-F238E27FC236}">
                <a16:creationId xmlns:a16="http://schemas.microsoft.com/office/drawing/2014/main" id="{B345F667-8735-4AE2-8073-80841D91D8A9}"/>
              </a:ext>
            </a:extLst>
          </p:cNvPr>
          <p:cNvCxnSpPr>
            <a:cxnSpLocks/>
            <a:stCxn id="54" idx="2"/>
          </p:cNvCxnSpPr>
          <p:nvPr/>
        </p:nvCxnSpPr>
        <p:spPr>
          <a:xfrm flipH="1">
            <a:off x="3596642" y="3867863"/>
            <a:ext cx="321990" cy="1499052"/>
          </a:xfrm>
          <a:prstGeom prst="straightConnector1">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Connector: Elbow 52">
            <a:extLst>
              <a:ext uri="{FF2B5EF4-FFF2-40B4-BE49-F238E27FC236}">
                <a16:creationId xmlns:a16="http://schemas.microsoft.com/office/drawing/2014/main" id="{B124A080-5F68-45FB-91E9-499FB2542104}"/>
              </a:ext>
            </a:extLst>
          </p:cNvPr>
          <p:cNvCxnSpPr>
            <a:cxnSpLocks/>
            <a:stCxn id="54" idx="2"/>
          </p:cNvCxnSpPr>
          <p:nvPr/>
        </p:nvCxnSpPr>
        <p:spPr>
          <a:xfrm>
            <a:off x="3918632" y="3867863"/>
            <a:ext cx="844821" cy="1467715"/>
          </a:xfrm>
          <a:prstGeom prst="straightConnector1">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Connector: Elbow 52">
            <a:extLst>
              <a:ext uri="{FF2B5EF4-FFF2-40B4-BE49-F238E27FC236}">
                <a16:creationId xmlns:a16="http://schemas.microsoft.com/office/drawing/2014/main" id="{427C9069-1262-46C4-B4E7-600750279773}"/>
              </a:ext>
            </a:extLst>
          </p:cNvPr>
          <p:cNvCxnSpPr>
            <a:cxnSpLocks/>
            <a:stCxn id="54" idx="2"/>
          </p:cNvCxnSpPr>
          <p:nvPr/>
        </p:nvCxnSpPr>
        <p:spPr>
          <a:xfrm>
            <a:off x="3918632" y="3867863"/>
            <a:ext cx="2044689" cy="1472477"/>
          </a:xfrm>
          <a:prstGeom prst="straightConnector1">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Connector: Elbow 52">
            <a:extLst>
              <a:ext uri="{FF2B5EF4-FFF2-40B4-BE49-F238E27FC236}">
                <a16:creationId xmlns:a16="http://schemas.microsoft.com/office/drawing/2014/main" id="{E0C01EC8-E982-420A-9D2D-56F6B922F1C2}"/>
              </a:ext>
            </a:extLst>
          </p:cNvPr>
          <p:cNvCxnSpPr>
            <a:cxnSpLocks/>
            <a:stCxn id="54" idx="2"/>
          </p:cNvCxnSpPr>
          <p:nvPr/>
        </p:nvCxnSpPr>
        <p:spPr>
          <a:xfrm>
            <a:off x="3918632" y="3867863"/>
            <a:ext cx="3206739" cy="1472477"/>
          </a:xfrm>
          <a:prstGeom prst="straightConnector1">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Connector: Elbow 52">
            <a:extLst>
              <a:ext uri="{FF2B5EF4-FFF2-40B4-BE49-F238E27FC236}">
                <a16:creationId xmlns:a16="http://schemas.microsoft.com/office/drawing/2014/main" id="{BD78C658-D14C-4583-BA7B-7DFD22923F05}"/>
              </a:ext>
            </a:extLst>
          </p:cNvPr>
          <p:cNvCxnSpPr>
            <a:cxnSpLocks/>
            <a:stCxn id="54" idx="2"/>
          </p:cNvCxnSpPr>
          <p:nvPr/>
        </p:nvCxnSpPr>
        <p:spPr>
          <a:xfrm>
            <a:off x="3918632" y="3867863"/>
            <a:ext cx="4373550" cy="1472477"/>
          </a:xfrm>
          <a:prstGeom prst="straightConnector1">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Connector: Elbow 52">
            <a:extLst>
              <a:ext uri="{FF2B5EF4-FFF2-40B4-BE49-F238E27FC236}">
                <a16:creationId xmlns:a16="http://schemas.microsoft.com/office/drawing/2014/main" id="{4591870C-87AF-438B-B511-89EA113AF270}"/>
              </a:ext>
            </a:extLst>
          </p:cNvPr>
          <p:cNvCxnSpPr>
            <a:cxnSpLocks/>
          </p:cNvCxnSpPr>
          <p:nvPr/>
        </p:nvCxnSpPr>
        <p:spPr>
          <a:xfrm flipH="1">
            <a:off x="2377440" y="3987790"/>
            <a:ext cx="4389450" cy="1252538"/>
          </a:xfrm>
          <a:prstGeom prst="straightConnector1">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Connector: Elbow 52">
            <a:extLst>
              <a:ext uri="{FF2B5EF4-FFF2-40B4-BE49-F238E27FC236}">
                <a16:creationId xmlns:a16="http://schemas.microsoft.com/office/drawing/2014/main" id="{12D99A09-3673-47C5-AD19-0D9CFBD3D6D7}"/>
              </a:ext>
            </a:extLst>
          </p:cNvPr>
          <p:cNvCxnSpPr>
            <a:cxnSpLocks/>
          </p:cNvCxnSpPr>
          <p:nvPr/>
        </p:nvCxnSpPr>
        <p:spPr>
          <a:xfrm flipH="1">
            <a:off x="3577590" y="3987790"/>
            <a:ext cx="3189300" cy="1252538"/>
          </a:xfrm>
          <a:prstGeom prst="straightConnector1">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Connector: Elbow 52">
            <a:extLst>
              <a:ext uri="{FF2B5EF4-FFF2-40B4-BE49-F238E27FC236}">
                <a16:creationId xmlns:a16="http://schemas.microsoft.com/office/drawing/2014/main" id="{7C6A5933-E738-444D-97B3-1E555FE74F40}"/>
              </a:ext>
            </a:extLst>
          </p:cNvPr>
          <p:cNvCxnSpPr>
            <a:cxnSpLocks/>
          </p:cNvCxnSpPr>
          <p:nvPr/>
        </p:nvCxnSpPr>
        <p:spPr>
          <a:xfrm flipH="1">
            <a:off x="4768215" y="3987790"/>
            <a:ext cx="1998675" cy="1204913"/>
          </a:xfrm>
          <a:prstGeom prst="straightConnector1">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Connector: Elbow 52">
            <a:extLst>
              <a:ext uri="{FF2B5EF4-FFF2-40B4-BE49-F238E27FC236}">
                <a16:creationId xmlns:a16="http://schemas.microsoft.com/office/drawing/2014/main" id="{8D16EFFA-9EE3-40E7-91AB-C02F85424104}"/>
              </a:ext>
            </a:extLst>
          </p:cNvPr>
          <p:cNvCxnSpPr>
            <a:cxnSpLocks/>
          </p:cNvCxnSpPr>
          <p:nvPr/>
        </p:nvCxnSpPr>
        <p:spPr>
          <a:xfrm flipH="1">
            <a:off x="5958840" y="3987790"/>
            <a:ext cx="808050" cy="1214438"/>
          </a:xfrm>
          <a:prstGeom prst="straightConnector1">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Connector: Elbow 52">
            <a:extLst>
              <a:ext uri="{FF2B5EF4-FFF2-40B4-BE49-F238E27FC236}">
                <a16:creationId xmlns:a16="http://schemas.microsoft.com/office/drawing/2014/main" id="{2721E10E-78D1-43C9-8418-2E0FD06E4F0C}"/>
              </a:ext>
            </a:extLst>
          </p:cNvPr>
          <p:cNvCxnSpPr>
            <a:cxnSpLocks/>
          </p:cNvCxnSpPr>
          <p:nvPr/>
        </p:nvCxnSpPr>
        <p:spPr>
          <a:xfrm>
            <a:off x="6766890" y="3987790"/>
            <a:ext cx="354000" cy="1223963"/>
          </a:xfrm>
          <a:prstGeom prst="straightConnector1">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Connector: Elbow 52">
            <a:extLst>
              <a:ext uri="{FF2B5EF4-FFF2-40B4-BE49-F238E27FC236}">
                <a16:creationId xmlns:a16="http://schemas.microsoft.com/office/drawing/2014/main" id="{C4A3008D-2D4C-43D0-8A11-EA7F7283CC56}"/>
              </a:ext>
            </a:extLst>
          </p:cNvPr>
          <p:cNvCxnSpPr>
            <a:cxnSpLocks/>
          </p:cNvCxnSpPr>
          <p:nvPr/>
        </p:nvCxnSpPr>
        <p:spPr>
          <a:xfrm>
            <a:off x="6766890" y="3987790"/>
            <a:ext cx="1525575" cy="1223963"/>
          </a:xfrm>
          <a:prstGeom prst="straightConnector1">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3" name="Group 92">
            <a:extLst>
              <a:ext uri="{FF2B5EF4-FFF2-40B4-BE49-F238E27FC236}">
                <a16:creationId xmlns:a16="http://schemas.microsoft.com/office/drawing/2014/main" id="{5F5DE4D2-BEA0-4813-ABF1-92E1094D28CB}"/>
              </a:ext>
            </a:extLst>
          </p:cNvPr>
          <p:cNvGrpSpPr/>
          <p:nvPr/>
        </p:nvGrpSpPr>
        <p:grpSpPr>
          <a:xfrm>
            <a:off x="2171227" y="2579655"/>
            <a:ext cx="1070596" cy="479448"/>
            <a:chOff x="1905000" y="1219200"/>
            <a:chExt cx="1325880" cy="593773"/>
          </a:xfrm>
        </p:grpSpPr>
        <p:pic>
          <p:nvPicPr>
            <p:cNvPr id="94" name="Picture 93" descr="E6L_Back_outlines.png">
              <a:extLst>
                <a:ext uri="{FF2B5EF4-FFF2-40B4-BE49-F238E27FC236}">
                  <a16:creationId xmlns:a16="http://schemas.microsoft.com/office/drawing/2014/main" id="{4353ABE0-D763-4E17-B0D8-94797BBA5614}"/>
                </a:ext>
              </a:extLst>
            </p:cNvPr>
            <p:cNvPicPr>
              <a:picLocks noChangeAspect="1"/>
            </p:cNvPicPr>
            <p:nvPr/>
          </p:nvPicPr>
          <p:blipFill>
            <a:blip r:embed="rId7" cstate="print"/>
            <a:stretch>
              <a:fillRect/>
            </a:stretch>
          </p:blipFill>
          <p:spPr>
            <a:xfrm>
              <a:off x="1905000" y="1219200"/>
              <a:ext cx="1325880" cy="593773"/>
            </a:xfrm>
            <a:prstGeom prst="rect">
              <a:avLst/>
            </a:prstGeom>
          </p:spPr>
        </p:pic>
        <p:pic>
          <p:nvPicPr>
            <p:cNvPr id="95" name="Picture 94" descr="AVB-192_outline.jpg">
              <a:extLst>
                <a:ext uri="{FF2B5EF4-FFF2-40B4-BE49-F238E27FC236}">
                  <a16:creationId xmlns:a16="http://schemas.microsoft.com/office/drawing/2014/main" id="{D48EA903-8BD8-42F2-A12F-B7B90C56D284}"/>
                </a:ext>
              </a:extLst>
            </p:cNvPr>
            <p:cNvPicPr>
              <a:picLocks noChangeAspect="1"/>
            </p:cNvPicPr>
            <p:nvPr/>
          </p:nvPicPr>
          <p:blipFill>
            <a:blip r:embed="rId8" cstate="print"/>
            <a:stretch>
              <a:fillRect/>
            </a:stretch>
          </p:blipFill>
          <p:spPr>
            <a:xfrm>
              <a:off x="2458472" y="1330932"/>
              <a:ext cx="295104" cy="90108"/>
            </a:xfrm>
            <a:prstGeom prst="rect">
              <a:avLst/>
            </a:prstGeom>
          </p:spPr>
        </p:pic>
      </p:grpSp>
      <p:grpSp>
        <p:nvGrpSpPr>
          <p:cNvPr id="96" name="Group 95">
            <a:extLst>
              <a:ext uri="{FF2B5EF4-FFF2-40B4-BE49-F238E27FC236}">
                <a16:creationId xmlns:a16="http://schemas.microsoft.com/office/drawing/2014/main" id="{B2447D0E-780E-414C-ACC9-C0C59F8428B2}"/>
              </a:ext>
            </a:extLst>
          </p:cNvPr>
          <p:cNvGrpSpPr/>
          <p:nvPr/>
        </p:nvGrpSpPr>
        <p:grpSpPr>
          <a:xfrm>
            <a:off x="4455871" y="2563601"/>
            <a:ext cx="1070596" cy="479448"/>
            <a:chOff x="1905000" y="1219200"/>
            <a:chExt cx="1325880" cy="593773"/>
          </a:xfrm>
        </p:grpSpPr>
        <p:pic>
          <p:nvPicPr>
            <p:cNvPr id="97" name="Picture 96" descr="E6L_Back_outlines.png">
              <a:extLst>
                <a:ext uri="{FF2B5EF4-FFF2-40B4-BE49-F238E27FC236}">
                  <a16:creationId xmlns:a16="http://schemas.microsoft.com/office/drawing/2014/main" id="{3E854F0A-A75D-47F7-B162-47796181E552}"/>
                </a:ext>
              </a:extLst>
            </p:cNvPr>
            <p:cNvPicPr>
              <a:picLocks noChangeAspect="1"/>
            </p:cNvPicPr>
            <p:nvPr/>
          </p:nvPicPr>
          <p:blipFill>
            <a:blip r:embed="rId7" cstate="print"/>
            <a:stretch>
              <a:fillRect/>
            </a:stretch>
          </p:blipFill>
          <p:spPr>
            <a:xfrm>
              <a:off x="1905000" y="1219200"/>
              <a:ext cx="1325880" cy="593773"/>
            </a:xfrm>
            <a:prstGeom prst="rect">
              <a:avLst/>
            </a:prstGeom>
          </p:spPr>
        </p:pic>
        <p:pic>
          <p:nvPicPr>
            <p:cNvPr id="98" name="Picture 97" descr="AVB-192_outline.jpg">
              <a:extLst>
                <a:ext uri="{FF2B5EF4-FFF2-40B4-BE49-F238E27FC236}">
                  <a16:creationId xmlns:a16="http://schemas.microsoft.com/office/drawing/2014/main" id="{41AC1C59-894C-4577-95B8-2A170501A994}"/>
                </a:ext>
              </a:extLst>
            </p:cNvPr>
            <p:cNvPicPr>
              <a:picLocks noChangeAspect="1"/>
            </p:cNvPicPr>
            <p:nvPr/>
          </p:nvPicPr>
          <p:blipFill>
            <a:blip r:embed="rId8" cstate="print"/>
            <a:stretch>
              <a:fillRect/>
            </a:stretch>
          </p:blipFill>
          <p:spPr>
            <a:xfrm>
              <a:off x="2458472" y="1330932"/>
              <a:ext cx="295104" cy="90108"/>
            </a:xfrm>
            <a:prstGeom prst="rect">
              <a:avLst/>
            </a:prstGeom>
          </p:spPr>
        </p:pic>
      </p:grpSp>
      <p:cxnSp>
        <p:nvCxnSpPr>
          <p:cNvPr id="89" name="Connector: Elbow 52">
            <a:extLst>
              <a:ext uri="{FF2B5EF4-FFF2-40B4-BE49-F238E27FC236}">
                <a16:creationId xmlns:a16="http://schemas.microsoft.com/office/drawing/2014/main" id="{B0F1C6D6-0B1D-42BA-A2AB-98C4A28FB5FD}"/>
              </a:ext>
            </a:extLst>
          </p:cNvPr>
          <p:cNvCxnSpPr>
            <a:cxnSpLocks/>
          </p:cNvCxnSpPr>
          <p:nvPr/>
        </p:nvCxnSpPr>
        <p:spPr>
          <a:xfrm>
            <a:off x="2771967" y="2762203"/>
            <a:ext cx="4044123" cy="1125575"/>
          </a:xfrm>
          <a:prstGeom prst="straightConnector1">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Connector: Elbow 52">
            <a:extLst>
              <a:ext uri="{FF2B5EF4-FFF2-40B4-BE49-F238E27FC236}">
                <a16:creationId xmlns:a16="http://schemas.microsoft.com/office/drawing/2014/main" id="{AEF2FC9E-1616-4728-BDBB-FE38262D3CEE}"/>
              </a:ext>
            </a:extLst>
          </p:cNvPr>
          <p:cNvCxnSpPr>
            <a:cxnSpLocks/>
          </p:cNvCxnSpPr>
          <p:nvPr/>
        </p:nvCxnSpPr>
        <p:spPr>
          <a:xfrm>
            <a:off x="5077778" y="2763828"/>
            <a:ext cx="1704975" cy="1119187"/>
          </a:xfrm>
          <a:prstGeom prst="straightConnector1">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Connector: Elbow 52">
            <a:extLst>
              <a:ext uri="{FF2B5EF4-FFF2-40B4-BE49-F238E27FC236}">
                <a16:creationId xmlns:a16="http://schemas.microsoft.com/office/drawing/2014/main" id="{4C4C6589-B478-47A5-9181-3AA8E5CD093F}"/>
              </a:ext>
            </a:extLst>
          </p:cNvPr>
          <p:cNvCxnSpPr>
            <a:cxnSpLocks/>
          </p:cNvCxnSpPr>
          <p:nvPr/>
        </p:nvCxnSpPr>
        <p:spPr>
          <a:xfrm>
            <a:off x="2669423" y="2769721"/>
            <a:ext cx="1279642" cy="979944"/>
          </a:xfrm>
          <a:prstGeom prst="straightConnector1">
            <a:avLst/>
          </a:prstGeom>
          <a:ln w="19050">
            <a:solidFill>
              <a:schemeClr val="tx1"/>
            </a:solidFill>
          </a:ln>
          <a:effectLst>
            <a:outerShdw blurRad="63500" sx="102000" sy="102000" algn="ctr" rotWithShape="0">
              <a:srgbClr val="00B0F0">
                <a:alpha val="40000"/>
              </a:srgbClr>
            </a:outerShdw>
          </a:effectLst>
        </p:spPr>
        <p:style>
          <a:lnRef idx="1">
            <a:schemeClr val="accent1"/>
          </a:lnRef>
          <a:fillRef idx="0">
            <a:schemeClr val="accent1"/>
          </a:fillRef>
          <a:effectRef idx="0">
            <a:schemeClr val="accent1"/>
          </a:effectRef>
          <a:fontRef idx="minor">
            <a:schemeClr val="tx1"/>
          </a:fontRef>
        </p:style>
      </p:cxnSp>
      <p:cxnSp>
        <p:nvCxnSpPr>
          <p:cNvPr id="101" name="Connector: Elbow 52">
            <a:extLst>
              <a:ext uri="{FF2B5EF4-FFF2-40B4-BE49-F238E27FC236}">
                <a16:creationId xmlns:a16="http://schemas.microsoft.com/office/drawing/2014/main" id="{A9E7C9F6-D29E-4610-BAFA-450D99F11282}"/>
              </a:ext>
            </a:extLst>
          </p:cNvPr>
          <p:cNvCxnSpPr>
            <a:cxnSpLocks/>
          </p:cNvCxnSpPr>
          <p:nvPr/>
        </p:nvCxnSpPr>
        <p:spPr>
          <a:xfrm flipH="1">
            <a:off x="3939540" y="2755444"/>
            <a:ext cx="1019973" cy="998984"/>
          </a:xfrm>
          <a:prstGeom prst="straightConnector1">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4" name="Rectangle 53">
            <a:extLst>
              <a:ext uri="{FF2B5EF4-FFF2-40B4-BE49-F238E27FC236}">
                <a16:creationId xmlns:a16="http://schemas.microsoft.com/office/drawing/2014/main" id="{EFE41BE4-371D-4D10-88C5-05531BAFEA40}"/>
              </a:ext>
            </a:extLst>
          </p:cNvPr>
          <p:cNvSpPr/>
          <p:nvPr/>
        </p:nvSpPr>
        <p:spPr>
          <a:xfrm>
            <a:off x="3255527" y="3748991"/>
            <a:ext cx="1326209" cy="118872"/>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AVB Switch A</a:t>
            </a:r>
          </a:p>
        </p:txBody>
      </p:sp>
      <p:sp>
        <p:nvSpPr>
          <p:cNvPr id="88" name="Rectangle 87">
            <a:extLst>
              <a:ext uri="{FF2B5EF4-FFF2-40B4-BE49-F238E27FC236}">
                <a16:creationId xmlns:a16="http://schemas.microsoft.com/office/drawing/2014/main" id="{169F2DCA-DAC1-41B8-9482-DAE2A065B8C9}"/>
              </a:ext>
            </a:extLst>
          </p:cNvPr>
          <p:cNvSpPr/>
          <p:nvPr/>
        </p:nvSpPr>
        <p:spPr>
          <a:xfrm>
            <a:off x="6087428" y="3883206"/>
            <a:ext cx="1326209" cy="118872"/>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AVB Switch B</a:t>
            </a:r>
          </a:p>
        </p:txBody>
      </p:sp>
      <p:sp>
        <p:nvSpPr>
          <p:cNvPr id="107" name="TextBox 106">
            <a:extLst>
              <a:ext uri="{FF2B5EF4-FFF2-40B4-BE49-F238E27FC236}">
                <a16:creationId xmlns:a16="http://schemas.microsoft.com/office/drawing/2014/main" id="{66E62362-9BF6-4838-9124-95D1D5A86C37}"/>
              </a:ext>
            </a:extLst>
          </p:cNvPr>
          <p:cNvSpPr txBox="1"/>
          <p:nvPr/>
        </p:nvSpPr>
        <p:spPr>
          <a:xfrm>
            <a:off x="457200" y="516067"/>
            <a:ext cx="5630228" cy="338554"/>
          </a:xfrm>
          <a:prstGeom prst="rect">
            <a:avLst/>
          </a:prstGeom>
          <a:noFill/>
        </p:spPr>
        <p:txBody>
          <a:bodyPr wrap="square" rtlCol="0">
            <a:spAutoFit/>
          </a:bodyPr>
          <a:lstStyle/>
          <a:p>
            <a:r>
              <a:rPr lang="en-US" sz="800" dirty="0"/>
              <a:t>When using qualified AVB network switches for a redundant star configuration, refer to the </a:t>
            </a:r>
            <a:r>
              <a:rPr lang="en-US" sz="800" i="1" dirty="0"/>
              <a:t>S6L Luminex Switch Guide.pdf</a:t>
            </a:r>
            <a:r>
              <a:rPr lang="en-US" sz="800" dirty="0"/>
              <a:t> for detailed connection and configuration instructions. </a:t>
            </a:r>
          </a:p>
        </p:txBody>
      </p:sp>
    </p:spTree>
    <p:extLst>
      <p:ext uri="{BB962C8B-B14F-4D97-AF65-F5344CB8AC3E}">
        <p14:creationId xmlns:p14="http://schemas.microsoft.com/office/powerpoint/2010/main" val="24352587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762000"/>
          </a:xfrm>
        </p:spPr>
        <p:txBody>
          <a:bodyPr>
            <a:normAutofit/>
          </a:bodyPr>
          <a:lstStyle/>
          <a:p>
            <a:r>
              <a:rPr lang="en-US" dirty="0"/>
              <a:t>- Assets 1 – S6L Engines and IO -</a:t>
            </a:r>
          </a:p>
        </p:txBody>
      </p:sp>
      <p:grpSp>
        <p:nvGrpSpPr>
          <p:cNvPr id="67" name="Group 66"/>
          <p:cNvGrpSpPr/>
          <p:nvPr/>
        </p:nvGrpSpPr>
        <p:grpSpPr>
          <a:xfrm>
            <a:off x="533400" y="3352800"/>
            <a:ext cx="1325883" cy="1517195"/>
            <a:chOff x="533400" y="3352800"/>
            <a:chExt cx="1325883" cy="1517195"/>
          </a:xfrm>
        </p:grpSpPr>
        <p:pic>
          <p:nvPicPr>
            <p:cNvPr id="7" name="Picture 6" descr="Stage 64_outlines_64x32.png"/>
            <p:cNvPicPr>
              <a:picLocks noChangeAspect="1"/>
            </p:cNvPicPr>
            <p:nvPr/>
          </p:nvPicPr>
          <p:blipFill>
            <a:blip r:embed="rId2" cstate="print"/>
            <a:stretch>
              <a:fillRect/>
            </a:stretch>
          </p:blipFill>
          <p:spPr>
            <a:xfrm>
              <a:off x="533400" y="3352800"/>
              <a:ext cx="1325883" cy="1219202"/>
            </a:xfrm>
            <a:prstGeom prst="rect">
              <a:avLst/>
            </a:prstGeom>
          </p:spPr>
        </p:pic>
        <p:sp>
          <p:nvSpPr>
            <p:cNvPr id="13" name="TextBox 12"/>
            <p:cNvSpPr txBox="1"/>
            <p:nvPr/>
          </p:nvSpPr>
          <p:spPr>
            <a:xfrm>
              <a:off x="924472" y="4531441"/>
              <a:ext cx="543739" cy="338554"/>
            </a:xfrm>
            <a:prstGeom prst="rect">
              <a:avLst/>
            </a:prstGeom>
            <a:noFill/>
          </p:spPr>
          <p:txBody>
            <a:bodyPr wrap="none" rtlCol="0">
              <a:spAutoFit/>
            </a:bodyPr>
            <a:lstStyle/>
            <a:p>
              <a:pPr algn="ctr"/>
              <a:r>
                <a:rPr lang="en-US" sz="800" b="1" dirty="0"/>
                <a:t>Stage 64</a:t>
              </a:r>
            </a:p>
            <a:p>
              <a:pPr algn="ctr"/>
              <a:r>
                <a:rPr lang="en-US" sz="800" dirty="0"/>
                <a:t>64x32</a:t>
              </a:r>
            </a:p>
          </p:txBody>
        </p:sp>
      </p:grpSp>
      <p:grpSp>
        <p:nvGrpSpPr>
          <p:cNvPr id="66" name="Group 65"/>
          <p:cNvGrpSpPr/>
          <p:nvPr/>
        </p:nvGrpSpPr>
        <p:grpSpPr>
          <a:xfrm>
            <a:off x="2057400" y="3352800"/>
            <a:ext cx="1325879" cy="1524000"/>
            <a:chOff x="2133600" y="3352800"/>
            <a:chExt cx="1325879" cy="1524000"/>
          </a:xfrm>
        </p:grpSpPr>
        <p:pic>
          <p:nvPicPr>
            <p:cNvPr id="6" name="Picture 5" descr="Stage 64_outlines_48x8.png"/>
            <p:cNvPicPr>
              <a:picLocks noChangeAspect="1"/>
            </p:cNvPicPr>
            <p:nvPr/>
          </p:nvPicPr>
          <p:blipFill>
            <a:blip r:embed="rId3" cstate="print"/>
            <a:stretch>
              <a:fillRect/>
            </a:stretch>
          </p:blipFill>
          <p:spPr>
            <a:xfrm>
              <a:off x="2133600" y="3352800"/>
              <a:ext cx="1325879" cy="1222899"/>
            </a:xfrm>
            <a:prstGeom prst="rect">
              <a:avLst/>
            </a:prstGeom>
          </p:spPr>
        </p:pic>
        <p:sp>
          <p:nvSpPr>
            <p:cNvPr id="14" name="TextBox 13"/>
            <p:cNvSpPr txBox="1"/>
            <p:nvPr/>
          </p:nvSpPr>
          <p:spPr>
            <a:xfrm>
              <a:off x="2524671" y="4538246"/>
              <a:ext cx="543739" cy="338554"/>
            </a:xfrm>
            <a:prstGeom prst="rect">
              <a:avLst/>
            </a:prstGeom>
            <a:noFill/>
          </p:spPr>
          <p:txBody>
            <a:bodyPr wrap="none" rtlCol="0">
              <a:spAutoFit/>
            </a:bodyPr>
            <a:lstStyle/>
            <a:p>
              <a:pPr algn="ctr"/>
              <a:r>
                <a:rPr lang="en-US" sz="800" b="1" dirty="0"/>
                <a:t>Stage 64</a:t>
              </a:r>
            </a:p>
            <a:p>
              <a:pPr algn="ctr"/>
              <a:r>
                <a:rPr lang="en-US" sz="800" dirty="0"/>
                <a:t>48x8</a:t>
              </a:r>
            </a:p>
          </p:txBody>
        </p:sp>
      </p:grpSp>
      <p:pic>
        <p:nvPicPr>
          <p:cNvPr id="26" name="Picture 25" descr="E6L_front_outline.png"/>
          <p:cNvPicPr>
            <a:picLocks noChangeAspect="1"/>
          </p:cNvPicPr>
          <p:nvPr/>
        </p:nvPicPr>
        <p:blipFill>
          <a:blip r:embed="rId4" cstate="print"/>
          <a:stretch>
            <a:fillRect/>
          </a:stretch>
        </p:blipFill>
        <p:spPr>
          <a:xfrm>
            <a:off x="533400" y="1569720"/>
            <a:ext cx="1325880" cy="605992"/>
          </a:xfrm>
          <a:prstGeom prst="rect">
            <a:avLst/>
          </a:prstGeom>
        </p:spPr>
      </p:pic>
      <p:sp>
        <p:nvSpPr>
          <p:cNvPr id="27" name="TextBox 26"/>
          <p:cNvSpPr txBox="1"/>
          <p:nvPr/>
        </p:nvSpPr>
        <p:spPr>
          <a:xfrm>
            <a:off x="762000" y="1264920"/>
            <a:ext cx="838200" cy="338554"/>
          </a:xfrm>
          <a:prstGeom prst="rect">
            <a:avLst/>
          </a:prstGeom>
          <a:noFill/>
        </p:spPr>
        <p:txBody>
          <a:bodyPr wrap="square" rtlCol="0">
            <a:spAutoFit/>
          </a:bodyPr>
          <a:lstStyle/>
          <a:p>
            <a:pPr algn="ctr"/>
            <a:r>
              <a:rPr lang="en-US" sz="800" b="1" dirty="0"/>
              <a:t>E6L Engine</a:t>
            </a:r>
          </a:p>
          <a:p>
            <a:pPr algn="ctr"/>
            <a:r>
              <a:rPr lang="en-US" sz="800" dirty="0"/>
              <a:t>(front)</a:t>
            </a:r>
          </a:p>
        </p:txBody>
      </p:sp>
      <p:sp>
        <p:nvSpPr>
          <p:cNvPr id="28" name="TextBox 27"/>
          <p:cNvSpPr txBox="1"/>
          <p:nvPr/>
        </p:nvSpPr>
        <p:spPr>
          <a:xfrm>
            <a:off x="3581400" y="1264920"/>
            <a:ext cx="1116105" cy="338554"/>
          </a:xfrm>
          <a:prstGeom prst="rect">
            <a:avLst/>
          </a:prstGeom>
          <a:noFill/>
        </p:spPr>
        <p:txBody>
          <a:bodyPr wrap="square" rtlCol="0">
            <a:spAutoFit/>
          </a:bodyPr>
          <a:lstStyle/>
          <a:p>
            <a:pPr algn="ctr"/>
            <a:r>
              <a:rPr lang="en-US" sz="800" b="1" dirty="0"/>
              <a:t>E6L Engine w/ 1x AVB</a:t>
            </a:r>
          </a:p>
          <a:p>
            <a:pPr algn="ctr"/>
            <a:r>
              <a:rPr lang="en-US" sz="800" dirty="0"/>
              <a:t>(back)</a:t>
            </a:r>
          </a:p>
        </p:txBody>
      </p:sp>
      <p:sp>
        <p:nvSpPr>
          <p:cNvPr id="29" name="TextBox 28"/>
          <p:cNvSpPr txBox="1"/>
          <p:nvPr/>
        </p:nvSpPr>
        <p:spPr>
          <a:xfrm>
            <a:off x="7995585" y="4314677"/>
            <a:ext cx="691215" cy="338554"/>
          </a:xfrm>
          <a:prstGeom prst="rect">
            <a:avLst/>
          </a:prstGeom>
          <a:noFill/>
        </p:spPr>
        <p:txBody>
          <a:bodyPr wrap="none" rtlCol="0">
            <a:spAutoFit/>
          </a:bodyPr>
          <a:lstStyle/>
          <a:p>
            <a:pPr algn="ctr"/>
            <a:r>
              <a:rPr lang="en-US" sz="800" b="1" dirty="0"/>
              <a:t>Stage 64/32</a:t>
            </a:r>
          </a:p>
          <a:p>
            <a:pPr algn="ctr"/>
            <a:r>
              <a:rPr lang="en-US" sz="800" dirty="0"/>
              <a:t>blank</a:t>
            </a:r>
          </a:p>
        </p:txBody>
      </p:sp>
      <p:sp>
        <p:nvSpPr>
          <p:cNvPr id="30" name="TextBox 29"/>
          <p:cNvSpPr txBox="1"/>
          <p:nvPr/>
        </p:nvSpPr>
        <p:spPr>
          <a:xfrm>
            <a:off x="5901922" y="4348431"/>
            <a:ext cx="359394" cy="215444"/>
          </a:xfrm>
          <a:prstGeom prst="rect">
            <a:avLst/>
          </a:prstGeom>
          <a:noFill/>
        </p:spPr>
        <p:txBody>
          <a:bodyPr wrap="none" rtlCol="0">
            <a:spAutoFit/>
          </a:bodyPr>
          <a:lstStyle/>
          <a:p>
            <a:r>
              <a:rPr lang="en-US" sz="800" b="1" dirty="0"/>
              <a:t>SRO</a:t>
            </a:r>
          </a:p>
        </p:txBody>
      </p:sp>
      <p:pic>
        <p:nvPicPr>
          <p:cNvPr id="31" name="Content Placeholder 3" descr="St64_slot cover.jpg"/>
          <p:cNvPicPr>
            <a:picLocks noGrp="1" noChangeAspect="1"/>
          </p:cNvPicPr>
          <p:nvPr>
            <p:ph idx="1"/>
          </p:nvPr>
        </p:nvPicPr>
        <p:blipFill>
          <a:blip r:embed="rId5" cstate="print"/>
          <a:stretch>
            <a:fillRect/>
          </a:stretch>
        </p:blipFill>
        <p:spPr>
          <a:xfrm>
            <a:off x="8286341" y="3454481"/>
            <a:ext cx="87782" cy="875995"/>
          </a:xfrm>
        </p:spPr>
      </p:pic>
      <p:pic>
        <p:nvPicPr>
          <p:cNvPr id="33" name="Picture 32" descr="DSI_outline.eps"/>
          <p:cNvPicPr>
            <a:picLocks noChangeAspect="1"/>
          </p:cNvPicPr>
          <p:nvPr/>
        </p:nvPicPr>
        <p:blipFill>
          <a:blip r:embed="rId6" cstate="print"/>
          <a:stretch>
            <a:fillRect/>
          </a:stretch>
        </p:blipFill>
        <p:spPr>
          <a:xfrm>
            <a:off x="6616730" y="3451860"/>
            <a:ext cx="86546" cy="877824"/>
          </a:xfrm>
          <a:prstGeom prst="rect">
            <a:avLst/>
          </a:prstGeom>
        </p:spPr>
      </p:pic>
      <p:pic>
        <p:nvPicPr>
          <p:cNvPr id="34" name="Picture 33" descr="DSO_outline.eps"/>
          <p:cNvPicPr>
            <a:picLocks noChangeAspect="1"/>
          </p:cNvPicPr>
          <p:nvPr/>
        </p:nvPicPr>
        <p:blipFill>
          <a:blip r:embed="rId7" cstate="print"/>
          <a:stretch>
            <a:fillRect/>
          </a:stretch>
        </p:blipFill>
        <p:spPr>
          <a:xfrm>
            <a:off x="6962992" y="3451860"/>
            <a:ext cx="86546" cy="877824"/>
          </a:xfrm>
          <a:prstGeom prst="rect">
            <a:avLst/>
          </a:prstGeom>
        </p:spPr>
      </p:pic>
      <p:pic>
        <p:nvPicPr>
          <p:cNvPr id="35" name="Picture 34" descr="SRI_outline.eps"/>
          <p:cNvPicPr>
            <a:picLocks noChangeAspect="1"/>
          </p:cNvPicPr>
          <p:nvPr/>
        </p:nvPicPr>
        <p:blipFill>
          <a:blip r:embed="rId8" cstate="print"/>
          <a:stretch>
            <a:fillRect/>
          </a:stretch>
        </p:blipFill>
        <p:spPr>
          <a:xfrm>
            <a:off x="5671067" y="3451860"/>
            <a:ext cx="100782" cy="877824"/>
          </a:xfrm>
          <a:prstGeom prst="rect">
            <a:avLst/>
          </a:prstGeom>
        </p:spPr>
      </p:pic>
      <p:pic>
        <p:nvPicPr>
          <p:cNvPr id="36" name="Picture 35" descr="SRO_outline.eps"/>
          <p:cNvPicPr>
            <a:picLocks noChangeAspect="1"/>
          </p:cNvPicPr>
          <p:nvPr/>
        </p:nvPicPr>
        <p:blipFill>
          <a:blip r:embed="rId9" cstate="print"/>
          <a:stretch>
            <a:fillRect/>
          </a:stretch>
        </p:blipFill>
        <p:spPr>
          <a:xfrm>
            <a:off x="6054323" y="3451860"/>
            <a:ext cx="97161" cy="877824"/>
          </a:xfrm>
          <a:prstGeom prst="rect">
            <a:avLst/>
          </a:prstGeom>
        </p:spPr>
      </p:pic>
      <p:sp>
        <p:nvSpPr>
          <p:cNvPr id="37" name="TextBox 36"/>
          <p:cNvSpPr txBox="1"/>
          <p:nvPr/>
        </p:nvSpPr>
        <p:spPr>
          <a:xfrm>
            <a:off x="5562600" y="4348431"/>
            <a:ext cx="317716" cy="215444"/>
          </a:xfrm>
          <a:prstGeom prst="rect">
            <a:avLst/>
          </a:prstGeom>
          <a:noFill/>
        </p:spPr>
        <p:txBody>
          <a:bodyPr wrap="none" rtlCol="0">
            <a:spAutoFit/>
          </a:bodyPr>
          <a:lstStyle/>
          <a:p>
            <a:r>
              <a:rPr lang="en-US" sz="800" b="1" dirty="0"/>
              <a:t>SRI</a:t>
            </a:r>
          </a:p>
        </p:txBody>
      </p:sp>
      <p:sp>
        <p:nvSpPr>
          <p:cNvPr id="38" name="TextBox 37"/>
          <p:cNvSpPr txBox="1"/>
          <p:nvPr/>
        </p:nvSpPr>
        <p:spPr>
          <a:xfrm>
            <a:off x="6485782" y="4348431"/>
            <a:ext cx="324128" cy="215444"/>
          </a:xfrm>
          <a:prstGeom prst="rect">
            <a:avLst/>
          </a:prstGeom>
          <a:noFill/>
        </p:spPr>
        <p:txBody>
          <a:bodyPr wrap="none" rtlCol="0">
            <a:spAutoFit/>
          </a:bodyPr>
          <a:lstStyle/>
          <a:p>
            <a:r>
              <a:rPr lang="en-US" sz="800" b="1" dirty="0"/>
              <a:t>DSI</a:t>
            </a:r>
          </a:p>
        </p:txBody>
      </p:sp>
      <p:sp>
        <p:nvSpPr>
          <p:cNvPr id="39" name="TextBox 38"/>
          <p:cNvSpPr txBox="1"/>
          <p:nvPr/>
        </p:nvSpPr>
        <p:spPr>
          <a:xfrm>
            <a:off x="6832322" y="4348431"/>
            <a:ext cx="365806" cy="215444"/>
          </a:xfrm>
          <a:prstGeom prst="rect">
            <a:avLst/>
          </a:prstGeom>
          <a:noFill/>
        </p:spPr>
        <p:txBody>
          <a:bodyPr wrap="none" rtlCol="0">
            <a:spAutoFit/>
          </a:bodyPr>
          <a:lstStyle/>
          <a:p>
            <a:r>
              <a:rPr lang="en-US" sz="800" b="1" dirty="0"/>
              <a:t>DSO</a:t>
            </a:r>
          </a:p>
        </p:txBody>
      </p:sp>
      <p:sp>
        <p:nvSpPr>
          <p:cNvPr id="40" name="TextBox 39"/>
          <p:cNvSpPr txBox="1"/>
          <p:nvPr/>
        </p:nvSpPr>
        <p:spPr>
          <a:xfrm>
            <a:off x="7331242" y="4348431"/>
            <a:ext cx="553357" cy="215444"/>
          </a:xfrm>
          <a:prstGeom prst="rect">
            <a:avLst/>
          </a:prstGeom>
          <a:noFill/>
        </p:spPr>
        <p:txBody>
          <a:bodyPr wrap="none" rtlCol="0">
            <a:spAutoFit/>
          </a:bodyPr>
          <a:lstStyle/>
          <a:p>
            <a:r>
              <a:rPr lang="en-US" sz="800" b="1" dirty="0"/>
              <a:t>DNT-192</a:t>
            </a:r>
          </a:p>
        </p:txBody>
      </p:sp>
      <p:sp>
        <p:nvSpPr>
          <p:cNvPr id="41" name="TextBox 40"/>
          <p:cNvSpPr txBox="1"/>
          <p:nvPr/>
        </p:nvSpPr>
        <p:spPr>
          <a:xfrm>
            <a:off x="7162800" y="4572000"/>
            <a:ext cx="914400" cy="461665"/>
          </a:xfrm>
          <a:prstGeom prst="rect">
            <a:avLst/>
          </a:prstGeom>
          <a:noFill/>
        </p:spPr>
        <p:txBody>
          <a:bodyPr wrap="square" rtlCol="0">
            <a:spAutoFit/>
          </a:bodyPr>
          <a:lstStyle/>
          <a:p>
            <a:pPr algn="ctr"/>
            <a:r>
              <a:rPr lang="en-US" sz="800" dirty="0">
                <a:solidFill>
                  <a:srgbClr val="FF0000"/>
                </a:solidFill>
              </a:rPr>
              <a:t>(Image contains link to DNT-192 on avid.com)</a:t>
            </a:r>
          </a:p>
        </p:txBody>
      </p:sp>
      <p:pic>
        <p:nvPicPr>
          <p:cNvPr id="42" name="Picture 41" descr="E6L_Back_outlines.png"/>
          <p:cNvPicPr>
            <a:picLocks noChangeAspect="1"/>
          </p:cNvPicPr>
          <p:nvPr/>
        </p:nvPicPr>
        <p:blipFill>
          <a:blip r:embed="rId10" cstate="print"/>
          <a:stretch>
            <a:fillRect/>
          </a:stretch>
        </p:blipFill>
        <p:spPr>
          <a:xfrm>
            <a:off x="3419573" y="1575056"/>
            <a:ext cx="1325880" cy="593773"/>
          </a:xfrm>
          <a:prstGeom prst="rect">
            <a:avLst/>
          </a:prstGeom>
        </p:spPr>
      </p:pic>
      <p:pic>
        <p:nvPicPr>
          <p:cNvPr id="43" name="Picture 42" descr="WSG-HD_outline.jpg">
            <a:hlinkClick r:id="rId11"/>
          </p:cNvPr>
          <p:cNvPicPr>
            <a:picLocks noChangeAspect="1"/>
          </p:cNvPicPr>
          <p:nvPr/>
        </p:nvPicPr>
        <p:blipFill>
          <a:blip r:embed="rId12" cstate="print"/>
          <a:stretch>
            <a:fillRect/>
          </a:stretch>
        </p:blipFill>
        <p:spPr>
          <a:xfrm>
            <a:off x="4023995" y="2474461"/>
            <a:ext cx="228600" cy="40139"/>
          </a:xfrm>
          <a:prstGeom prst="rect">
            <a:avLst/>
          </a:prstGeom>
        </p:spPr>
      </p:pic>
      <p:pic>
        <p:nvPicPr>
          <p:cNvPr id="44" name="Picture 43" descr="MADI-192_outline.eps">
            <a:hlinkClick r:id="rId13"/>
          </p:cNvPr>
          <p:cNvPicPr>
            <a:picLocks noChangeAspect="1"/>
          </p:cNvPicPr>
          <p:nvPr/>
        </p:nvPicPr>
        <p:blipFill>
          <a:blip r:embed="rId14" cstate="print"/>
          <a:stretch>
            <a:fillRect/>
          </a:stretch>
        </p:blipFill>
        <p:spPr>
          <a:xfrm>
            <a:off x="5334000" y="1889910"/>
            <a:ext cx="228600" cy="42551"/>
          </a:xfrm>
          <a:prstGeom prst="rect">
            <a:avLst/>
          </a:prstGeom>
        </p:spPr>
      </p:pic>
      <p:sp>
        <p:nvSpPr>
          <p:cNvPr id="45" name="TextBox 44"/>
          <p:cNvSpPr txBox="1"/>
          <p:nvPr/>
        </p:nvSpPr>
        <p:spPr>
          <a:xfrm>
            <a:off x="5562600" y="1800375"/>
            <a:ext cx="614271" cy="215444"/>
          </a:xfrm>
          <a:prstGeom prst="rect">
            <a:avLst/>
          </a:prstGeom>
          <a:noFill/>
        </p:spPr>
        <p:txBody>
          <a:bodyPr wrap="none" rtlCol="0">
            <a:spAutoFit/>
          </a:bodyPr>
          <a:lstStyle/>
          <a:p>
            <a:r>
              <a:rPr lang="en-US" sz="800" b="1" dirty="0"/>
              <a:t>MADI-192</a:t>
            </a:r>
          </a:p>
        </p:txBody>
      </p:sp>
      <p:sp>
        <p:nvSpPr>
          <p:cNvPr id="46" name="TextBox 45"/>
          <p:cNvSpPr txBox="1"/>
          <p:nvPr/>
        </p:nvSpPr>
        <p:spPr>
          <a:xfrm>
            <a:off x="4259354" y="2375356"/>
            <a:ext cx="551754" cy="215444"/>
          </a:xfrm>
          <a:prstGeom prst="rect">
            <a:avLst/>
          </a:prstGeom>
          <a:noFill/>
        </p:spPr>
        <p:txBody>
          <a:bodyPr wrap="none" rtlCol="0">
            <a:spAutoFit/>
          </a:bodyPr>
          <a:lstStyle/>
          <a:p>
            <a:r>
              <a:rPr lang="en-US" sz="800" b="1" dirty="0"/>
              <a:t>WSG-HD</a:t>
            </a:r>
          </a:p>
        </p:txBody>
      </p:sp>
      <p:sp>
        <p:nvSpPr>
          <p:cNvPr id="47" name="TextBox 46"/>
          <p:cNvSpPr txBox="1"/>
          <p:nvPr/>
        </p:nvSpPr>
        <p:spPr>
          <a:xfrm>
            <a:off x="6019800" y="1800375"/>
            <a:ext cx="2362200" cy="215444"/>
          </a:xfrm>
          <a:prstGeom prst="rect">
            <a:avLst/>
          </a:prstGeom>
          <a:noFill/>
        </p:spPr>
        <p:txBody>
          <a:bodyPr wrap="square" rtlCol="0">
            <a:spAutoFit/>
          </a:bodyPr>
          <a:lstStyle/>
          <a:p>
            <a:pPr algn="ctr"/>
            <a:r>
              <a:rPr lang="en-US" sz="800" dirty="0">
                <a:solidFill>
                  <a:srgbClr val="FF0000"/>
                </a:solidFill>
              </a:rPr>
              <a:t>(Image contains link to MADI-192 page on avid.com)</a:t>
            </a:r>
          </a:p>
        </p:txBody>
      </p:sp>
      <p:sp>
        <p:nvSpPr>
          <p:cNvPr id="48" name="TextBox 47"/>
          <p:cNvSpPr txBox="1"/>
          <p:nvPr/>
        </p:nvSpPr>
        <p:spPr>
          <a:xfrm>
            <a:off x="4603350" y="2375356"/>
            <a:ext cx="2362200" cy="215444"/>
          </a:xfrm>
          <a:prstGeom prst="rect">
            <a:avLst/>
          </a:prstGeom>
          <a:noFill/>
        </p:spPr>
        <p:txBody>
          <a:bodyPr wrap="square" rtlCol="0">
            <a:spAutoFit/>
          </a:bodyPr>
          <a:lstStyle/>
          <a:p>
            <a:pPr algn="ctr"/>
            <a:r>
              <a:rPr lang="en-US" sz="800" dirty="0">
                <a:solidFill>
                  <a:srgbClr val="FF0000"/>
                </a:solidFill>
              </a:rPr>
              <a:t>(Image contains link to WSG-HD page on avid.com)</a:t>
            </a:r>
          </a:p>
        </p:txBody>
      </p:sp>
      <p:cxnSp>
        <p:nvCxnSpPr>
          <p:cNvPr id="51" name="Straight Connector 50"/>
          <p:cNvCxnSpPr/>
          <p:nvPr/>
        </p:nvCxnSpPr>
        <p:spPr>
          <a:xfrm>
            <a:off x="228600" y="3276600"/>
            <a:ext cx="8763000" cy="0"/>
          </a:xfrm>
          <a:prstGeom prst="line">
            <a:avLst/>
          </a:prstGeom>
          <a:ln w="12700">
            <a:solidFill>
              <a:srgbClr val="7030A0"/>
            </a:solidFill>
            <a:prstDash val="dash"/>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4922520" y="3458785"/>
            <a:ext cx="640080" cy="0"/>
          </a:xfrm>
          <a:prstGeom prst="line">
            <a:avLst/>
          </a:prstGeom>
          <a:ln>
            <a:solidFill>
              <a:srgbClr val="7030A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4922520" y="4319568"/>
            <a:ext cx="640080" cy="0"/>
          </a:xfrm>
          <a:prstGeom prst="line">
            <a:avLst/>
          </a:prstGeom>
          <a:ln>
            <a:solidFill>
              <a:srgbClr val="7030A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4800600" y="1914972"/>
            <a:ext cx="457200" cy="0"/>
          </a:xfrm>
          <a:prstGeom prst="line">
            <a:avLst/>
          </a:prstGeom>
          <a:ln>
            <a:solidFill>
              <a:srgbClr val="7030A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rot="5400000">
            <a:off x="4023360" y="2346960"/>
            <a:ext cx="182880" cy="0"/>
          </a:xfrm>
          <a:prstGeom prst="line">
            <a:avLst/>
          </a:prstGeom>
          <a:ln>
            <a:solidFill>
              <a:srgbClr val="7030A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304800" y="6243935"/>
            <a:ext cx="6719661" cy="400110"/>
          </a:xfrm>
          <a:prstGeom prst="rect">
            <a:avLst/>
          </a:prstGeom>
          <a:noFill/>
        </p:spPr>
        <p:txBody>
          <a:bodyPr wrap="square" rtlCol="0">
            <a:spAutoFit/>
          </a:bodyPr>
          <a:lstStyle/>
          <a:p>
            <a:r>
              <a:rPr lang="en-US" sz="1000" i="1" dirty="0">
                <a:solidFill>
                  <a:srgbClr val="FF0000"/>
                </a:solidFill>
              </a:rPr>
              <a:t>Note: Stage IO cards are to scale w/ Stage 64 and Stage 32, just copy/paste card(s), rotate (for St32) and place on top of slots. Same for E6L cards (AVB into AVB slot 2, MADI into Option slots 1-4, and WSG into Option slot 6).</a:t>
            </a:r>
          </a:p>
        </p:txBody>
      </p:sp>
      <p:pic>
        <p:nvPicPr>
          <p:cNvPr id="52" name="Picture 51" descr="AVB-192_outline.jpg"/>
          <p:cNvPicPr>
            <a:picLocks noChangeAspect="1"/>
          </p:cNvPicPr>
          <p:nvPr/>
        </p:nvPicPr>
        <p:blipFill>
          <a:blip r:embed="rId15" cstate="print"/>
          <a:stretch>
            <a:fillRect/>
          </a:stretch>
        </p:blipFill>
        <p:spPr>
          <a:xfrm>
            <a:off x="5278700" y="1681739"/>
            <a:ext cx="295104" cy="90108"/>
          </a:xfrm>
          <a:prstGeom prst="rect">
            <a:avLst/>
          </a:prstGeom>
        </p:spPr>
      </p:pic>
      <p:sp>
        <p:nvSpPr>
          <p:cNvPr id="54" name="TextBox 53"/>
          <p:cNvSpPr txBox="1"/>
          <p:nvPr/>
        </p:nvSpPr>
        <p:spPr>
          <a:xfrm>
            <a:off x="5562600" y="1625020"/>
            <a:ext cx="551754" cy="215444"/>
          </a:xfrm>
          <a:prstGeom prst="rect">
            <a:avLst/>
          </a:prstGeom>
          <a:noFill/>
        </p:spPr>
        <p:txBody>
          <a:bodyPr wrap="none" rtlCol="0">
            <a:spAutoFit/>
          </a:bodyPr>
          <a:lstStyle/>
          <a:p>
            <a:r>
              <a:rPr lang="en-US" sz="800" b="1" dirty="0"/>
              <a:t>AVB-192</a:t>
            </a:r>
          </a:p>
        </p:txBody>
      </p:sp>
      <p:cxnSp>
        <p:nvCxnSpPr>
          <p:cNvPr id="59" name="Straight Connector 58"/>
          <p:cNvCxnSpPr/>
          <p:nvPr/>
        </p:nvCxnSpPr>
        <p:spPr>
          <a:xfrm>
            <a:off x="4800600" y="1727345"/>
            <a:ext cx="457200" cy="0"/>
          </a:xfrm>
          <a:prstGeom prst="line">
            <a:avLst/>
          </a:prstGeom>
          <a:ln>
            <a:solidFill>
              <a:srgbClr val="7030A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pic>
        <p:nvPicPr>
          <p:cNvPr id="64" name="Picture 63" descr="Stage 64_outlines_empty.png"/>
          <p:cNvPicPr>
            <a:picLocks noChangeAspect="1"/>
          </p:cNvPicPr>
          <p:nvPr/>
        </p:nvPicPr>
        <p:blipFill>
          <a:blip r:embed="rId16" cstate="print"/>
          <a:stretch>
            <a:fillRect/>
          </a:stretch>
        </p:blipFill>
        <p:spPr>
          <a:xfrm>
            <a:off x="3581400" y="3352800"/>
            <a:ext cx="1325880" cy="1222899"/>
          </a:xfrm>
          <a:prstGeom prst="rect">
            <a:avLst/>
          </a:prstGeom>
        </p:spPr>
      </p:pic>
      <p:sp>
        <p:nvSpPr>
          <p:cNvPr id="65" name="TextBox 64"/>
          <p:cNvSpPr txBox="1"/>
          <p:nvPr/>
        </p:nvSpPr>
        <p:spPr>
          <a:xfrm>
            <a:off x="3962400" y="4548265"/>
            <a:ext cx="543739" cy="338554"/>
          </a:xfrm>
          <a:prstGeom prst="rect">
            <a:avLst/>
          </a:prstGeom>
          <a:noFill/>
        </p:spPr>
        <p:txBody>
          <a:bodyPr wrap="none" rtlCol="0">
            <a:spAutoFit/>
          </a:bodyPr>
          <a:lstStyle/>
          <a:p>
            <a:pPr algn="ctr"/>
            <a:r>
              <a:rPr lang="en-US" sz="800" b="1" dirty="0"/>
              <a:t>Stage 64</a:t>
            </a:r>
          </a:p>
          <a:p>
            <a:pPr algn="ctr"/>
            <a:r>
              <a:rPr lang="en-US" sz="800" dirty="0"/>
              <a:t>-empty-</a:t>
            </a:r>
          </a:p>
        </p:txBody>
      </p:sp>
      <p:grpSp>
        <p:nvGrpSpPr>
          <p:cNvPr id="60" name="Group 59"/>
          <p:cNvGrpSpPr/>
          <p:nvPr/>
        </p:nvGrpSpPr>
        <p:grpSpPr>
          <a:xfrm>
            <a:off x="1945640" y="1569720"/>
            <a:ext cx="1325880" cy="593773"/>
            <a:chOff x="1905000" y="1219200"/>
            <a:chExt cx="1325880" cy="593773"/>
          </a:xfrm>
        </p:grpSpPr>
        <p:pic>
          <p:nvPicPr>
            <p:cNvPr id="49" name="Picture 48" descr="E6L_Back_outlines.png"/>
            <p:cNvPicPr>
              <a:picLocks noChangeAspect="1"/>
            </p:cNvPicPr>
            <p:nvPr/>
          </p:nvPicPr>
          <p:blipFill>
            <a:blip r:embed="rId10" cstate="print"/>
            <a:stretch>
              <a:fillRect/>
            </a:stretch>
          </p:blipFill>
          <p:spPr>
            <a:xfrm>
              <a:off x="1905000" y="1219200"/>
              <a:ext cx="1325880" cy="593773"/>
            </a:xfrm>
            <a:prstGeom prst="rect">
              <a:avLst/>
            </a:prstGeom>
          </p:spPr>
        </p:pic>
        <p:pic>
          <p:nvPicPr>
            <p:cNvPr id="50" name="Picture 49" descr="AVB-192_outline.jpg"/>
            <p:cNvPicPr>
              <a:picLocks noChangeAspect="1"/>
            </p:cNvPicPr>
            <p:nvPr/>
          </p:nvPicPr>
          <p:blipFill>
            <a:blip r:embed="rId15" cstate="print"/>
            <a:stretch>
              <a:fillRect/>
            </a:stretch>
          </p:blipFill>
          <p:spPr>
            <a:xfrm>
              <a:off x="2458472" y="1330932"/>
              <a:ext cx="295104" cy="90108"/>
            </a:xfrm>
            <a:prstGeom prst="rect">
              <a:avLst/>
            </a:prstGeom>
          </p:spPr>
        </p:pic>
      </p:grpSp>
      <p:sp>
        <p:nvSpPr>
          <p:cNvPr id="61" name="TextBox 60"/>
          <p:cNvSpPr txBox="1"/>
          <p:nvPr/>
        </p:nvSpPr>
        <p:spPr>
          <a:xfrm>
            <a:off x="2021840" y="1264920"/>
            <a:ext cx="1116105" cy="338554"/>
          </a:xfrm>
          <a:prstGeom prst="rect">
            <a:avLst/>
          </a:prstGeom>
          <a:noFill/>
        </p:spPr>
        <p:txBody>
          <a:bodyPr wrap="square" rtlCol="0">
            <a:spAutoFit/>
          </a:bodyPr>
          <a:lstStyle/>
          <a:p>
            <a:pPr algn="ctr"/>
            <a:r>
              <a:rPr lang="en-US" sz="800" b="1" dirty="0"/>
              <a:t>E6L Engine w/ 2x AVB</a:t>
            </a:r>
          </a:p>
          <a:p>
            <a:pPr algn="ctr"/>
            <a:r>
              <a:rPr lang="en-US" sz="800" dirty="0"/>
              <a:t>(back)</a:t>
            </a:r>
          </a:p>
        </p:txBody>
      </p:sp>
      <p:sp>
        <p:nvSpPr>
          <p:cNvPr id="62" name="TextBox 61"/>
          <p:cNvSpPr txBox="1"/>
          <p:nvPr/>
        </p:nvSpPr>
        <p:spPr>
          <a:xfrm>
            <a:off x="533400" y="2971800"/>
            <a:ext cx="6303329" cy="246221"/>
          </a:xfrm>
          <a:prstGeom prst="rect">
            <a:avLst/>
          </a:prstGeom>
          <a:noFill/>
        </p:spPr>
        <p:txBody>
          <a:bodyPr wrap="none" rtlCol="0">
            <a:spAutoFit/>
          </a:bodyPr>
          <a:lstStyle/>
          <a:p>
            <a:r>
              <a:rPr lang="en-US" sz="1000" i="1" dirty="0">
                <a:solidFill>
                  <a:srgbClr val="FF0000"/>
                </a:solidFill>
              </a:rPr>
              <a:t>Tip: Some additional E6L </a:t>
            </a:r>
            <a:r>
              <a:rPr lang="en-US" sz="1000" i="1" dirty="0" err="1">
                <a:solidFill>
                  <a:srgbClr val="FF0000"/>
                </a:solidFill>
              </a:rPr>
              <a:t>configs</a:t>
            </a:r>
            <a:r>
              <a:rPr lang="en-US" sz="1000" i="1" dirty="0">
                <a:solidFill>
                  <a:srgbClr val="FF0000"/>
                </a:solidFill>
              </a:rPr>
              <a:t> are already available in some of the Configuration diagrams (e.g. 3x MADI + 1x WSG).</a:t>
            </a:r>
          </a:p>
        </p:txBody>
      </p:sp>
      <p:pic>
        <p:nvPicPr>
          <p:cNvPr id="483" name="Picture 482" descr="DNT-192_outline.png">
            <a:hlinkClick r:id="rId17"/>
          </p:cNvPr>
          <p:cNvPicPr>
            <a:picLocks noChangeAspect="1"/>
          </p:cNvPicPr>
          <p:nvPr/>
        </p:nvPicPr>
        <p:blipFill>
          <a:blip r:embed="rId18" cstate="print"/>
          <a:stretch>
            <a:fillRect/>
          </a:stretch>
        </p:blipFill>
        <p:spPr>
          <a:xfrm>
            <a:off x="7543800" y="3452652"/>
            <a:ext cx="165195" cy="877824"/>
          </a:xfrm>
          <a:prstGeom prst="rect">
            <a:avLst/>
          </a:prstGeom>
        </p:spPr>
      </p:pic>
      <p:sp>
        <p:nvSpPr>
          <p:cNvPr id="87" name="TextBox 86"/>
          <p:cNvSpPr txBox="1"/>
          <p:nvPr/>
        </p:nvSpPr>
        <p:spPr>
          <a:xfrm>
            <a:off x="381000" y="5715000"/>
            <a:ext cx="2277454" cy="461665"/>
          </a:xfrm>
          <a:prstGeom prst="rect">
            <a:avLst/>
          </a:prstGeom>
          <a:noFill/>
        </p:spPr>
        <p:txBody>
          <a:bodyPr wrap="square" rtlCol="0">
            <a:spAutoFit/>
          </a:bodyPr>
          <a:lstStyle/>
          <a:p>
            <a:pPr algn="ctr"/>
            <a:r>
              <a:rPr lang="en-US" sz="800" b="1" dirty="0"/>
              <a:t>Stage 32x</a:t>
            </a:r>
          </a:p>
          <a:p>
            <a:pPr algn="ctr"/>
            <a:r>
              <a:rPr lang="en-US" sz="800" dirty="0"/>
              <a:t>24 in/8out, @ 96k, </a:t>
            </a:r>
            <a:br>
              <a:rPr lang="en-US" sz="800" dirty="0"/>
            </a:br>
            <a:r>
              <a:rPr lang="en-US" sz="800" dirty="0"/>
              <a:t>plus MADI splits of all 24inputs</a:t>
            </a:r>
          </a:p>
        </p:txBody>
      </p:sp>
      <p:grpSp>
        <p:nvGrpSpPr>
          <p:cNvPr id="89" name="Group 88"/>
          <p:cNvGrpSpPr/>
          <p:nvPr/>
        </p:nvGrpSpPr>
        <p:grpSpPr>
          <a:xfrm>
            <a:off x="4724400" y="5194756"/>
            <a:ext cx="1319787" cy="956742"/>
            <a:chOff x="533400" y="5194756"/>
            <a:chExt cx="1319787" cy="956742"/>
          </a:xfrm>
        </p:grpSpPr>
        <p:pic>
          <p:nvPicPr>
            <p:cNvPr id="8" name="Picture 7" descr="Stage_16_outlines.png"/>
            <p:cNvPicPr>
              <a:picLocks noChangeAspect="1"/>
            </p:cNvPicPr>
            <p:nvPr/>
          </p:nvPicPr>
          <p:blipFill>
            <a:blip r:embed="rId19" cstate="print"/>
            <a:stretch>
              <a:fillRect/>
            </a:stretch>
          </p:blipFill>
          <p:spPr>
            <a:xfrm>
              <a:off x="533400" y="5194756"/>
              <a:ext cx="1319787" cy="484633"/>
            </a:xfrm>
            <a:prstGeom prst="rect">
              <a:avLst/>
            </a:prstGeom>
          </p:spPr>
        </p:pic>
        <p:sp>
          <p:nvSpPr>
            <p:cNvPr id="88" name="TextBox 87"/>
            <p:cNvSpPr txBox="1"/>
            <p:nvPr/>
          </p:nvSpPr>
          <p:spPr>
            <a:xfrm>
              <a:off x="545593" y="5689833"/>
              <a:ext cx="1295400" cy="461665"/>
            </a:xfrm>
            <a:prstGeom prst="rect">
              <a:avLst/>
            </a:prstGeom>
            <a:noFill/>
          </p:spPr>
          <p:txBody>
            <a:bodyPr wrap="square" rtlCol="0">
              <a:spAutoFit/>
            </a:bodyPr>
            <a:lstStyle/>
            <a:p>
              <a:pPr algn="ctr"/>
              <a:r>
                <a:rPr lang="en-US" sz="800" b="1" dirty="0"/>
                <a:t>Stage 16 </a:t>
              </a:r>
            </a:p>
            <a:p>
              <a:pPr algn="ctr"/>
              <a:r>
                <a:rPr lang="en-US" sz="800" dirty="0"/>
                <a:t>16 analog in/ 8 analog out, plus 4 out AES/EBU digital</a:t>
              </a:r>
            </a:p>
          </p:txBody>
        </p:sp>
      </p:grpSp>
      <p:grpSp>
        <p:nvGrpSpPr>
          <p:cNvPr id="93" name="Group 92"/>
          <p:cNvGrpSpPr/>
          <p:nvPr/>
        </p:nvGrpSpPr>
        <p:grpSpPr>
          <a:xfrm>
            <a:off x="1981200" y="2382055"/>
            <a:ext cx="1325880" cy="593773"/>
            <a:chOff x="1905000" y="2382055"/>
            <a:chExt cx="1325880" cy="593773"/>
          </a:xfrm>
        </p:grpSpPr>
        <p:pic>
          <p:nvPicPr>
            <p:cNvPr id="90" name="Picture 89" descr="E6L_Back_outlines.png"/>
            <p:cNvPicPr>
              <a:picLocks noChangeAspect="1"/>
            </p:cNvPicPr>
            <p:nvPr/>
          </p:nvPicPr>
          <p:blipFill>
            <a:blip r:embed="rId10" cstate="print"/>
            <a:stretch>
              <a:fillRect/>
            </a:stretch>
          </p:blipFill>
          <p:spPr>
            <a:xfrm>
              <a:off x="1905000" y="2382055"/>
              <a:ext cx="1325880" cy="593773"/>
            </a:xfrm>
            <a:prstGeom prst="rect">
              <a:avLst/>
            </a:prstGeom>
          </p:spPr>
        </p:pic>
        <p:pic>
          <p:nvPicPr>
            <p:cNvPr id="91" name="Picture 90" descr="WSG-HD_outline.jpg">
              <a:hlinkClick r:id="rId11"/>
            </p:cNvPr>
            <p:cNvPicPr>
              <a:picLocks noChangeAspect="1"/>
            </p:cNvPicPr>
            <p:nvPr/>
          </p:nvPicPr>
          <p:blipFill>
            <a:blip r:embed="rId12" cstate="print"/>
            <a:stretch>
              <a:fillRect/>
            </a:stretch>
          </p:blipFill>
          <p:spPr>
            <a:xfrm>
              <a:off x="2494460" y="2426316"/>
              <a:ext cx="228600" cy="40139"/>
            </a:xfrm>
            <a:prstGeom prst="rect">
              <a:avLst/>
            </a:prstGeom>
          </p:spPr>
        </p:pic>
      </p:grpSp>
      <p:cxnSp>
        <p:nvCxnSpPr>
          <p:cNvPr id="92" name="Straight Connector 91"/>
          <p:cNvCxnSpPr/>
          <p:nvPr/>
        </p:nvCxnSpPr>
        <p:spPr>
          <a:xfrm>
            <a:off x="3307080" y="2478348"/>
            <a:ext cx="640080" cy="0"/>
          </a:xfrm>
          <a:prstGeom prst="line">
            <a:avLst/>
          </a:prstGeom>
          <a:ln>
            <a:solidFill>
              <a:srgbClr val="7030A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94" name="TextBox 93"/>
          <p:cNvSpPr txBox="1"/>
          <p:nvPr/>
        </p:nvSpPr>
        <p:spPr>
          <a:xfrm>
            <a:off x="1752600" y="2209800"/>
            <a:ext cx="1905000" cy="215444"/>
          </a:xfrm>
          <a:prstGeom prst="rect">
            <a:avLst/>
          </a:prstGeom>
          <a:noFill/>
        </p:spPr>
        <p:txBody>
          <a:bodyPr wrap="square" rtlCol="0">
            <a:spAutoFit/>
          </a:bodyPr>
          <a:lstStyle/>
          <a:p>
            <a:pPr algn="ctr"/>
            <a:r>
              <a:rPr lang="en-US" sz="800" b="1" dirty="0"/>
              <a:t>E6L-112, 1x AVB &amp; 1x WSG (note slot)</a:t>
            </a:r>
          </a:p>
        </p:txBody>
      </p:sp>
      <p:pic>
        <p:nvPicPr>
          <p:cNvPr id="95" name="Picture 94" descr="Stage 32_front_outline.jpg"/>
          <p:cNvPicPr>
            <a:picLocks noChangeAspect="1"/>
          </p:cNvPicPr>
          <p:nvPr/>
        </p:nvPicPr>
        <p:blipFill>
          <a:blip r:embed="rId20" cstate="print"/>
          <a:stretch>
            <a:fillRect/>
          </a:stretch>
        </p:blipFill>
        <p:spPr>
          <a:xfrm>
            <a:off x="838200" y="5105400"/>
            <a:ext cx="1325880" cy="611234"/>
          </a:xfrm>
          <a:prstGeom prst="rect">
            <a:avLst/>
          </a:prstGeom>
        </p:spPr>
      </p:pic>
      <p:pic>
        <p:nvPicPr>
          <p:cNvPr id="68" name="Picture 67" descr="Stage 32_empty_outline.jpg"/>
          <p:cNvPicPr>
            <a:picLocks noChangeAspect="1"/>
          </p:cNvPicPr>
          <p:nvPr/>
        </p:nvPicPr>
        <p:blipFill>
          <a:blip r:embed="rId21" cstate="print"/>
          <a:stretch>
            <a:fillRect/>
          </a:stretch>
        </p:blipFill>
        <p:spPr>
          <a:xfrm>
            <a:off x="2636520" y="5105400"/>
            <a:ext cx="1325880" cy="611234"/>
          </a:xfrm>
          <a:prstGeom prst="rect">
            <a:avLst/>
          </a:prstGeom>
        </p:spPr>
      </p:pic>
      <p:sp>
        <p:nvSpPr>
          <p:cNvPr id="69" name="TextBox 68"/>
          <p:cNvSpPr txBox="1"/>
          <p:nvPr/>
        </p:nvSpPr>
        <p:spPr>
          <a:xfrm>
            <a:off x="2142146" y="5715000"/>
            <a:ext cx="2277454" cy="338554"/>
          </a:xfrm>
          <a:prstGeom prst="rect">
            <a:avLst/>
          </a:prstGeom>
          <a:noFill/>
        </p:spPr>
        <p:txBody>
          <a:bodyPr wrap="square" rtlCol="0">
            <a:spAutoFit/>
          </a:bodyPr>
          <a:lstStyle/>
          <a:p>
            <a:pPr algn="ctr"/>
            <a:r>
              <a:rPr lang="en-US" sz="800" b="1" dirty="0"/>
              <a:t>Stage 32x</a:t>
            </a:r>
          </a:p>
          <a:p>
            <a:pPr algn="ctr"/>
            <a:r>
              <a:rPr lang="en-US" sz="800" dirty="0"/>
              <a:t>-empty-</a:t>
            </a:r>
          </a:p>
        </p:txBody>
      </p:sp>
      <p:sp>
        <p:nvSpPr>
          <p:cNvPr id="70" name="TextBox 69">
            <a:extLst>
              <a:ext uri="{FF2B5EF4-FFF2-40B4-BE49-F238E27FC236}">
                <a16:creationId xmlns:a16="http://schemas.microsoft.com/office/drawing/2014/main" id="{636B9435-557B-4383-9562-C279CECCF330}"/>
              </a:ext>
            </a:extLst>
          </p:cNvPr>
          <p:cNvSpPr txBox="1"/>
          <p:nvPr/>
        </p:nvSpPr>
        <p:spPr>
          <a:xfrm>
            <a:off x="7024461" y="5942171"/>
            <a:ext cx="1524000" cy="461665"/>
          </a:xfrm>
          <a:prstGeom prst="rect">
            <a:avLst/>
          </a:prstGeom>
          <a:noFill/>
        </p:spPr>
        <p:txBody>
          <a:bodyPr wrap="square" rtlCol="0">
            <a:spAutoFit/>
          </a:bodyPr>
          <a:lstStyle/>
          <a:p>
            <a:pPr algn="ctr"/>
            <a:r>
              <a:rPr lang="en-US" sz="800" b="1" dirty="0"/>
              <a:t>Local 16 </a:t>
            </a:r>
          </a:p>
          <a:p>
            <a:pPr algn="ctr"/>
            <a:r>
              <a:rPr lang="en-US" sz="800" dirty="0"/>
              <a:t>8 analog in/8 analog out/</a:t>
            </a:r>
          </a:p>
          <a:p>
            <a:pPr algn="ctr"/>
            <a:r>
              <a:rPr lang="en-US" sz="800" dirty="0"/>
              <a:t>4 stereo AES in/4 stereo AES out</a:t>
            </a:r>
          </a:p>
        </p:txBody>
      </p:sp>
      <p:sp>
        <p:nvSpPr>
          <p:cNvPr id="71" name="TextBox 70">
            <a:extLst>
              <a:ext uri="{FF2B5EF4-FFF2-40B4-BE49-F238E27FC236}">
                <a16:creationId xmlns:a16="http://schemas.microsoft.com/office/drawing/2014/main" id="{9B2F5A8F-9143-4A94-9171-FDAAA1BAD3DC}"/>
              </a:ext>
            </a:extLst>
          </p:cNvPr>
          <p:cNvSpPr txBox="1"/>
          <p:nvPr/>
        </p:nvSpPr>
        <p:spPr>
          <a:xfrm>
            <a:off x="8565864" y="5220199"/>
            <a:ext cx="422394" cy="215426"/>
          </a:xfrm>
          <a:prstGeom prst="rect">
            <a:avLst/>
          </a:prstGeom>
          <a:noFill/>
        </p:spPr>
        <p:txBody>
          <a:bodyPr wrap="square" rtlCol="0">
            <a:spAutoFit/>
          </a:bodyPr>
          <a:lstStyle/>
          <a:p>
            <a:pPr algn="ctr"/>
            <a:r>
              <a:rPr lang="en-US" sz="800" b="1" dirty="0"/>
              <a:t>front</a:t>
            </a:r>
          </a:p>
        </p:txBody>
      </p:sp>
      <p:sp>
        <p:nvSpPr>
          <p:cNvPr id="72" name="TextBox 71">
            <a:extLst>
              <a:ext uri="{FF2B5EF4-FFF2-40B4-BE49-F238E27FC236}">
                <a16:creationId xmlns:a16="http://schemas.microsoft.com/office/drawing/2014/main" id="{77F9A9B5-42CF-4564-83E3-0FE133F49210}"/>
              </a:ext>
            </a:extLst>
          </p:cNvPr>
          <p:cNvSpPr txBox="1"/>
          <p:nvPr/>
        </p:nvSpPr>
        <p:spPr>
          <a:xfrm>
            <a:off x="8583267" y="5655010"/>
            <a:ext cx="422394" cy="215426"/>
          </a:xfrm>
          <a:prstGeom prst="rect">
            <a:avLst/>
          </a:prstGeom>
          <a:noFill/>
        </p:spPr>
        <p:txBody>
          <a:bodyPr wrap="square" rtlCol="0">
            <a:spAutoFit/>
          </a:bodyPr>
          <a:lstStyle/>
          <a:p>
            <a:pPr algn="ctr"/>
            <a:r>
              <a:rPr lang="en-US" sz="800" b="1" dirty="0"/>
              <a:t>back</a:t>
            </a:r>
          </a:p>
        </p:txBody>
      </p:sp>
      <p:pic>
        <p:nvPicPr>
          <p:cNvPr id="73" name="Picture 72">
            <a:extLst>
              <a:ext uri="{FF2B5EF4-FFF2-40B4-BE49-F238E27FC236}">
                <a16:creationId xmlns:a16="http://schemas.microsoft.com/office/drawing/2014/main" id="{DD5BFD19-FE32-46A8-9D7D-81DAA7A92778}"/>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7132189" y="5159669"/>
            <a:ext cx="1325880" cy="359819"/>
          </a:xfrm>
          <a:prstGeom prst="rect">
            <a:avLst/>
          </a:prstGeom>
        </p:spPr>
      </p:pic>
      <p:pic>
        <p:nvPicPr>
          <p:cNvPr id="74" name="Picture 73">
            <a:extLst>
              <a:ext uri="{FF2B5EF4-FFF2-40B4-BE49-F238E27FC236}">
                <a16:creationId xmlns:a16="http://schemas.microsoft.com/office/drawing/2014/main" id="{5C6258A8-718F-4866-9D56-940C346CC490}"/>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7132189" y="5616192"/>
            <a:ext cx="1325880" cy="373518"/>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2450</TotalTime>
  <Words>3516</Words>
  <Application>Microsoft Office PowerPoint</Application>
  <PresentationFormat>On-screen Show (4:3)</PresentationFormat>
  <Paragraphs>399</Paragraphs>
  <Slides>17</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17</vt:i4>
      </vt:variant>
    </vt:vector>
  </HeadingPairs>
  <TitlesOfParts>
    <vt:vector size="20" baseType="lpstr">
      <vt:lpstr>Arial</vt:lpstr>
      <vt:lpstr>Calibri</vt:lpstr>
      <vt:lpstr>Office Theme</vt:lpstr>
      <vt:lpstr>S6L System Configurator</vt:lpstr>
      <vt:lpstr>S6L System Configurator</vt:lpstr>
      <vt:lpstr>&gt; Single System, Base Configuration: 48 in/8 out</vt:lpstr>
      <vt:lpstr>&gt; Single System, Base Configuration: 48 in/8 out</vt:lpstr>
      <vt:lpstr>&gt; Single System example 2, Base Configuration 24C-112-Local 16 w/ 48 in/8 out</vt:lpstr>
      <vt:lpstr>PowerPoint Presentation</vt:lpstr>
      <vt:lpstr>PowerPoint Presentation</vt:lpstr>
      <vt:lpstr>PowerPoint Presentation</vt:lpstr>
      <vt:lpstr>- Assets 1 – S6L Engines and IO -</vt:lpstr>
      <vt:lpstr>- Assets 1b – S6L Engines and IO – Network Ports, large</vt:lpstr>
      <vt:lpstr>- Assets 2 – S6L Control Surfaces -</vt:lpstr>
      <vt:lpstr>- Assets 3 – Pro Tools IO and SYNC</vt:lpstr>
      <vt:lpstr>- Assets 3 – PT and Other Avid</vt:lpstr>
      <vt:lpstr>- Assets 4 – Other Non-Avid </vt:lpstr>
      <vt:lpstr>- Assets 5 – Misc. -</vt:lpstr>
      <vt:lpstr>- Assets 6 – Cables and lines –</vt:lpstr>
      <vt:lpstr>- Assets 7 – Avid Legal, other –</vt:lpstr>
    </vt:vector>
  </TitlesOfParts>
  <Company>Avid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Mike Freitas</dc:creator>
  <cp:lastModifiedBy>Mike Freitas</cp:lastModifiedBy>
  <cp:revision>235</cp:revision>
  <dcterms:created xsi:type="dcterms:W3CDTF">2018-06-07T20:49:02Z</dcterms:created>
  <dcterms:modified xsi:type="dcterms:W3CDTF">2020-08-14T17:22:53Z</dcterms:modified>
</cp:coreProperties>
</file>